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lvl1pPr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1pPr>
    <a:lvl2pPr indent="3429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2pPr>
    <a:lvl3pPr indent="6858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3pPr>
    <a:lvl4pPr indent="10287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4pPr>
    <a:lvl5pPr indent="13716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5pPr>
    <a:lvl6pPr indent="17145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6pPr>
    <a:lvl7pPr indent="20574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7pPr>
    <a:lvl8pPr indent="24003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8pPr>
    <a:lvl9pPr indent="2743200" algn="ctr" defTabSz="584200">
      <a:defRPr cap="all" sz="3200">
        <a:solidFill>
          <a:srgbClr val="5C89A5"/>
        </a:solidFill>
        <a:latin typeface="+mn-lt"/>
        <a:ea typeface="+mn-ea"/>
        <a:cs typeface="+mn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flat">
              <a:solidFill>
                <a:srgbClr val="A2A1A6"/>
              </a:solidFill>
              <a:prstDash val="solid"/>
              <a:miter lim="400000"/>
            </a:ln>
          </a:left>
          <a:right>
            <a:ln w="25400" cap="flat">
              <a:solidFill>
                <a:srgbClr val="A2A1A6"/>
              </a:solidFill>
              <a:prstDash val="solid"/>
              <a:miter lim="400000"/>
            </a:ln>
          </a:right>
          <a:top>
            <a:ln w="25400" cap="flat">
              <a:solidFill>
                <a:srgbClr val="A2A1A6"/>
              </a:solidFill>
              <a:prstDash val="solid"/>
              <a:miter lim="400000"/>
            </a:ln>
          </a:top>
          <a:bottom>
            <a:ln w="25400" cap="flat">
              <a:solidFill>
                <a:srgbClr val="A2A1A6"/>
              </a:solidFill>
              <a:prstDash val="solid"/>
              <a:miter lim="400000"/>
            </a:ln>
          </a:bottom>
          <a:insideH>
            <a:ln w="25400" cap="flat">
              <a:solidFill>
                <a:srgbClr val="A2A1A6"/>
              </a:solidFill>
              <a:prstDash val="solid"/>
              <a:miter lim="400000"/>
            </a:ln>
          </a:insideH>
          <a:insideV>
            <a:ln w="25400" cap="flat">
              <a:solidFill>
                <a:srgbClr val="A2A1A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A1A3A7"/>
              </a:solidFill>
              <a:prstDash val="solid"/>
              <a:miter lim="400000"/>
            </a:ln>
          </a:left>
          <a:right>
            <a:ln w="254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A1A3A7"/>
              </a:solidFill>
              <a:prstDash val="solid"/>
              <a:miter lim="400000"/>
            </a:ln>
          </a:top>
          <a:bottom>
            <a:ln w="25400" cap="flat">
              <a:solidFill>
                <a:srgbClr val="A1A3A7"/>
              </a:solidFill>
              <a:prstDash val="solid"/>
              <a:miter lim="400000"/>
            </a:ln>
          </a:bottom>
          <a:insideH>
            <a:ln w="254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A1A3A7"/>
              </a:solidFill>
              <a:prstDash val="solid"/>
              <a:miter lim="400000"/>
            </a:ln>
          </a:left>
          <a:right>
            <a:ln w="25400" cap="flat">
              <a:solidFill>
                <a:srgbClr val="A1A3A7"/>
              </a:solidFill>
              <a:prstDash val="solid"/>
              <a:miter lim="400000"/>
            </a:ln>
          </a:right>
          <a:top>
            <a:ln w="50800" cap="flat">
              <a:solidFill>
                <a:srgbClr val="A1A3A7"/>
              </a:solidFill>
              <a:prstDash val="solid"/>
              <a:miter lim="400000"/>
            </a:ln>
          </a:top>
          <a:bottom>
            <a:ln w="25400" cap="flat">
              <a:solidFill>
                <a:srgbClr val="A1A3A7"/>
              </a:solidFill>
              <a:prstDash val="solid"/>
              <a:miter lim="400000"/>
            </a:ln>
          </a:bottom>
          <a:insideH>
            <a:ln w="254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A1A3A7"/>
              </a:solidFill>
              <a:prstDash val="solid"/>
              <a:miter lim="400000"/>
            </a:ln>
          </a:left>
          <a:right>
            <a:ln w="254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A1A3A7"/>
              </a:solidFill>
              <a:prstDash val="solid"/>
              <a:miter lim="400000"/>
            </a:ln>
          </a:top>
          <a:bottom>
            <a:ln w="25400" cap="flat">
              <a:solidFill>
                <a:srgbClr val="A1A3A7"/>
              </a:solidFill>
              <a:prstDash val="solid"/>
              <a:miter lim="400000"/>
            </a:ln>
          </a:bottom>
          <a:insideH>
            <a:ln w="254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Vagrant has changed my workflow.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Vagrant takes the best parts of all of these tools and applies them to Virtual Machines.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Just like GitHub makes sharing git repositories very easy.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Standardize Environments.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I’ve streamlined the process for setting up a NetCDF Continuous Integration cluster.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host machine is immaterial.  It could be a server, laptop, what-have-you.</a:t>
            </a:r>
            <a:endParaRPr sz="2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88055" indent="-388055">
              <a:buSzPct val="100000"/>
              <a:buAutoNum type="arabicPeriod" startAt="1"/>
              <a:defRPr sz="1800"/>
            </a:pPr>
            <a:r>
              <a:rPr sz="2200"/>
              <a:t>VM’s are created.</a:t>
            </a:r>
            <a:endParaRPr sz="2200"/>
          </a:p>
          <a:p>
            <a:pPr lvl="0" marL="388055" indent="-388055">
              <a:buSzPct val="100000"/>
              <a:buAutoNum type="arabicPeriod" startAt="1"/>
              <a:defRPr sz="1800"/>
            </a:pPr>
            <a:r>
              <a:rPr sz="2200"/>
              <a:t>VM’s are provisioned.</a:t>
            </a:r>
            <a:endParaRPr sz="2200"/>
          </a:p>
          <a:p>
            <a:pPr lvl="0" marL="388055" indent="-388055">
              <a:buSzPct val="100000"/>
              <a:buAutoNum type="arabicPeriod" startAt="1"/>
              <a:defRPr sz="1800"/>
            </a:pPr>
            <a:r>
              <a:rPr sz="2200"/>
              <a:t>The CI.cmake in /vagrant is used to configure the CI environment.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The system service begins CI testing, and submits results to the NetCDF-C Dashboard which lives out on a remote server.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What was this process like before I adopted Vagrant?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 can do more than just share configurations.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1" name="Shape 4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The vagrant cloud service provides a dynamically generated URL.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Up Next: Constructing Boxes.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VeeWee comes with over 200 templates.  </a:t>
            </a:r>
            <a:endParaRPr sz="2200"/>
          </a:p>
          <a:p>
            <a:pPr lvl="0">
              <a:defRPr sz="1800"/>
            </a:pPr>
            <a:r>
              <a:rPr sz="2200"/>
              <a:t>It handles Windows, BSD, Linux, others.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 startAt="1"/>
            </a:lvl1pPr>
          </a:lstStyle>
          <a:p>
            <a:pPr lvl="0">
              <a:defRPr sz="1800"/>
            </a:pPr>
            <a:r>
              <a:rPr sz="2200"/>
              <a:t>That is a different talk that I’d be happy to give.</a:t>
            </a:r>
            <a:endParaRPr sz="2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8" name="Shape 4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This either leaps out at you the same way it did me, or it doesn't.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*I’m going to skip the ‘what is a Virtual Machine’ discussion.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Why is this important?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It serves an important organizational purpose. VM’s are compartmentalized.  Each has a specific purpose.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In your config file you can specify a bootstrap script.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These can be operated independently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The Vagrant cloud service does not store boxes; rather, it stores </a:t>
            </a:r>
            <a:r>
              <a:rPr i="1" sz="2200"/>
              <a:t>metadata, so that boxes can be downloaded from wherever they live.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Vagrant works with multiple underlying VM systems.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Finally: This is simple.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data_logo_cmyk.pdf"/>
          <p:cNvPicPr/>
          <p:nvPr/>
        </p:nvPicPr>
        <p:blipFill>
          <a:blip r:embed="rId3">
            <a:alphaModFix amt="52999"/>
            <a:extLst/>
          </a:blip>
          <a:stretch>
            <a:fillRect/>
          </a:stretch>
        </p:blipFill>
        <p:spPr>
          <a:xfrm>
            <a:off x="6337300" y="518004"/>
            <a:ext cx="5918201" cy="598432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1422400" y="3060700"/>
            <a:ext cx="10541000" cy="26289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sz="7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422400" y="5689600"/>
            <a:ext cx="10541000" cy="1612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46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6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6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6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6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Body Level One</a:t>
            </a:r>
            <a:endParaRPr sz="4600">
              <a:solidFill>
                <a:srgbClr val="6696B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Body Level Two</a:t>
            </a:r>
            <a:endParaRPr sz="4600">
              <a:solidFill>
                <a:srgbClr val="6696B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Body Level Three</a:t>
            </a:r>
            <a:endParaRPr sz="4600">
              <a:solidFill>
                <a:srgbClr val="6696B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Body Level Four</a:t>
            </a:r>
            <a:endParaRPr sz="4600">
              <a:solidFill>
                <a:srgbClr val="6696B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Bi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" name="Shape 36"/>
          <p:cNvSpPr/>
          <p:nvPr/>
        </p:nvSpPr>
        <p:spPr>
          <a:xfrm>
            <a:off x="278468" y="89154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5256868" y="8902701"/>
            <a:ext cx="1" cy="596899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278468" y="71882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74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4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One</a:t>
            </a:r>
            <a:endParaRPr cap="all" sz="4600">
              <a:solidFill>
                <a:srgbClr val="DEDD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Two</a:t>
            </a:r>
            <a:endParaRPr cap="all" sz="4600">
              <a:solidFill>
                <a:srgbClr val="DE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Three</a:t>
            </a:r>
            <a:endParaRPr cap="all" sz="4600">
              <a:solidFill>
                <a:srgbClr val="DE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Four</a:t>
            </a:r>
            <a:endParaRPr cap="all" sz="4600">
              <a:solidFill>
                <a:srgbClr val="DE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Bi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42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C89A5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C89A5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C89A5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C89A5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One</a:t>
            </a:r>
            <a:endParaRPr cap="all" sz="2400">
              <a:solidFill>
                <a:srgbClr val="6696B6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C89A5"/>
                </a:solidFill>
              </a:rPr>
              <a:t>Body Level Two</a:t>
            </a:r>
            <a:endParaRPr cap="all" sz="2400">
              <a:solidFill>
                <a:srgbClr val="5C89A5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C89A5"/>
                </a:solidFill>
              </a:rPr>
              <a:t>Body Level Three</a:t>
            </a:r>
            <a:endParaRPr cap="all" sz="2400">
              <a:solidFill>
                <a:srgbClr val="5C89A5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C89A5"/>
                </a:solidFill>
              </a:rPr>
              <a:t>Body Level Four</a:t>
            </a:r>
            <a:endParaRPr cap="all" sz="2400">
              <a:solidFill>
                <a:srgbClr val="5C89A5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C89A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42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One</a:t>
            </a:r>
            <a:endParaRPr cap="all" sz="2400">
              <a:solidFill>
                <a:srgbClr val="6696B6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Two</a:t>
            </a:r>
            <a:endParaRPr cap="all" sz="2400">
              <a:solidFill>
                <a:srgbClr val="6696B6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Three</a:t>
            </a:r>
            <a:endParaRPr cap="all" sz="2400">
              <a:solidFill>
                <a:srgbClr val="6696B6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Four</a:t>
            </a:r>
            <a:endParaRPr cap="all" sz="2400">
              <a:solidFill>
                <a:srgbClr val="6696B6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" name="Shape 53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" name="Shape 54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42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One</a:t>
            </a:r>
            <a:endParaRPr cap="all" sz="2400">
              <a:solidFill>
                <a:srgbClr val="6696B6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Two</a:t>
            </a:r>
            <a:endParaRPr cap="all" sz="2400">
              <a:solidFill>
                <a:srgbClr val="6696B6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Three</a:t>
            </a:r>
            <a:endParaRPr cap="all" sz="2400">
              <a:solidFill>
                <a:srgbClr val="6696B6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Four</a:t>
            </a:r>
            <a:endParaRPr cap="all" sz="2400">
              <a:solidFill>
                <a:srgbClr val="6696B6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42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One</a:t>
            </a:r>
            <a:endParaRPr cap="all" sz="2400">
              <a:solidFill>
                <a:srgbClr val="6696B6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Two</a:t>
            </a:r>
            <a:endParaRPr cap="all" sz="2400">
              <a:solidFill>
                <a:srgbClr val="6696B6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Three</a:t>
            </a:r>
            <a:endParaRPr cap="all" sz="2400">
              <a:solidFill>
                <a:srgbClr val="6696B6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Four</a:t>
            </a:r>
            <a:endParaRPr cap="all" sz="2400">
              <a:solidFill>
                <a:srgbClr val="6696B6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6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42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One</a:t>
            </a:r>
            <a:endParaRPr cap="all" sz="2400">
              <a:solidFill>
                <a:srgbClr val="6696B6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Two</a:t>
            </a:r>
            <a:endParaRPr cap="all" sz="2400">
              <a:solidFill>
                <a:srgbClr val="6696B6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Three</a:t>
            </a:r>
            <a:endParaRPr cap="all" sz="2400">
              <a:solidFill>
                <a:srgbClr val="6696B6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Four</a:t>
            </a:r>
            <a:endParaRPr cap="all" sz="2400">
              <a:solidFill>
                <a:srgbClr val="6696B6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6696B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8" name="Shape 68"/>
          <p:cNvSpPr/>
          <p:nvPr>
            <p:ph type="title"/>
          </p:nvPr>
        </p:nvSpPr>
        <p:spPr>
          <a:xfrm>
            <a:off x="1041400" y="2019300"/>
            <a:ext cx="5334000" cy="28702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defRPr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1041400" y="4876800"/>
            <a:ext cx="5334000" cy="285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SzTx/>
              <a:buNone/>
              <a:defRPr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SzTx/>
              <a:buNone/>
              <a:defRPr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SzTx/>
              <a:buNone/>
              <a:defRPr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buSzTx/>
              <a:buNone/>
              <a:defRPr>
                <a:solidFill>
                  <a:srgbClr val="6696B6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696B6"/>
                </a:solidFill>
              </a:rPr>
              <a:t>Body Level One</a:t>
            </a:r>
            <a:endParaRPr sz="3600">
              <a:solidFill>
                <a:srgbClr val="6696B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696B6"/>
                </a:solidFill>
              </a:rPr>
              <a:t>Body Level Two</a:t>
            </a:r>
            <a:endParaRPr sz="3600">
              <a:solidFill>
                <a:srgbClr val="6696B6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696B6"/>
                </a:solidFill>
              </a:rPr>
              <a:t>Body Level Three</a:t>
            </a:r>
            <a:endParaRPr sz="3600">
              <a:solidFill>
                <a:srgbClr val="6696B6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696B6"/>
                </a:solidFill>
              </a:rPr>
              <a:t>Body Level Four</a:t>
            </a:r>
            <a:endParaRPr sz="3600">
              <a:solidFill>
                <a:srgbClr val="6696B6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696B6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75" name="unidata_logo_cmyk.pdf"/>
          <p:cNvPicPr/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6337300" y="518004"/>
            <a:ext cx="5918201" cy="5984325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80" name="unidata_logo_cmyk.pdf"/>
          <p:cNvPicPr/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6337300" y="518004"/>
            <a:ext cx="5918201" cy="5984325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6629400" y="2768600"/>
            <a:ext cx="5334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54610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buBlip>
                <a:blip r:embed="rId2"/>
              </a:buBlip>
            </a:lvl1pPr>
            <a:lvl2pPr>
              <a:spcBef>
                <a:spcPts val="4800"/>
              </a:spcBef>
              <a:buBlip>
                <a:blip r:embed="rId2"/>
              </a:buBlip>
            </a:lvl2pPr>
            <a:lvl3pPr>
              <a:spcBef>
                <a:spcPts val="4800"/>
              </a:spcBef>
              <a:buBlip>
                <a:blip r:embed="rId2"/>
              </a:buBlip>
            </a:lvl3pPr>
            <a:lvl4pPr>
              <a:spcBef>
                <a:spcPts val="4800"/>
              </a:spcBef>
              <a:buBlip>
                <a:blip r:embed="rId2"/>
              </a:buBlip>
            </a:lvl4pPr>
            <a:lvl5pPr>
              <a:spcBef>
                <a:spcPts val="4800"/>
              </a:spcBef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041400" y="3657600"/>
            <a:ext cx="10922000" cy="24384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1422400" y="3568700"/>
            <a:ext cx="10541000" cy="26289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L="0">
              <a:lnSpc>
                <a:spcPct val="100000"/>
              </a:lnSpc>
              <a:defRPr sz="7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DEDD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278468" y="89154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5256868" y="8902701"/>
            <a:ext cx="1" cy="596899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" name="Shape 31"/>
          <p:cNvSpPr/>
          <p:nvPr/>
        </p:nvSpPr>
        <p:spPr>
          <a:xfrm>
            <a:off x="278468" y="7188200"/>
            <a:ext cx="12459504" cy="2"/>
          </a:xfrm>
          <a:prstGeom prst="line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cap="none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defRPr cap="all" sz="74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400">
                <a:solidFill>
                  <a:srgbClr val="DEDDDE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600">
                <a:solidFill>
                  <a:srgbClr val="DEDDDE"/>
                </a:solidFill>
                <a:latin typeface="+mn-lt"/>
                <a:ea typeface="+mn-ea"/>
                <a:cs typeface="+mn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One</a:t>
            </a:r>
            <a:endParaRPr cap="all" sz="4600">
              <a:solidFill>
                <a:srgbClr val="DEDD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Two</a:t>
            </a:r>
            <a:endParaRPr cap="all" sz="4600">
              <a:solidFill>
                <a:srgbClr val="DE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Three</a:t>
            </a:r>
            <a:endParaRPr cap="all" sz="4600">
              <a:solidFill>
                <a:srgbClr val="DE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Four</a:t>
            </a:r>
            <a:endParaRPr cap="all" sz="4600">
              <a:solidFill>
                <a:srgbClr val="DE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600">
                <a:solidFill>
                  <a:srgbClr val="DE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idata_logo_cmyk.pdf"/>
          <p:cNvPicPr/>
          <p:nvPr/>
        </p:nvPicPr>
        <p:blipFill>
          <a:blip r:embed="rId3">
            <a:alphaModFix amt="10000"/>
            <a:extLst/>
          </a:blip>
          <a:stretch>
            <a:fillRect/>
          </a:stretch>
        </p:blipFill>
        <p:spPr>
          <a:xfrm>
            <a:off x="6337300" y="518004"/>
            <a:ext cx="5918201" cy="59843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283843" y="279400"/>
            <a:ext cx="12446001" cy="9220200"/>
          </a:xfrm>
          <a:prstGeom prst="rect">
            <a:avLst/>
          </a:prstGeom>
          <a:ln w="25400">
            <a:solidFill>
              <a:srgbClr val="A2A1A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One</a:t>
            </a:r>
            <a:endParaRPr sz="3600">
              <a:solidFill>
                <a:srgbClr val="77777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Two</a:t>
            </a:r>
            <a:endParaRPr sz="3600">
              <a:solidFill>
                <a:srgbClr val="77777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Three</a:t>
            </a:r>
            <a:endParaRPr sz="3600">
              <a:solidFill>
                <a:srgbClr val="77777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Four</a:t>
            </a:r>
            <a:endParaRPr sz="3600">
              <a:solidFill>
                <a:srgbClr val="77777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</p:sldLayoutIdLst>
  <p:transition spd="med" advClick="1"/>
  <p:txStyles>
    <p:titleStyle>
      <a:lvl1pPr marL="408432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1pPr>
      <a:lvl2pPr marL="408432" indent="228600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2pPr>
      <a:lvl3pPr marL="408432" indent="457200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3pPr>
      <a:lvl4pPr marL="408432" indent="685800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4pPr>
      <a:lvl5pPr marL="408432" indent="914400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5pPr>
      <a:lvl6pPr marL="408432" indent="1143000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6pPr>
      <a:lvl7pPr marL="408432" indent="1371599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7pPr>
      <a:lvl8pPr marL="408432" indent="1600199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8pPr>
      <a:lvl9pPr marL="408432" indent="1828800" defTabSz="584200">
        <a:lnSpc>
          <a:spcPct val="90000"/>
        </a:lnSpc>
        <a:defRPr sz="7800">
          <a:solidFill>
            <a:srgbClr val="5C89A5"/>
          </a:solidFill>
          <a:latin typeface="+mj-lt"/>
          <a:ea typeface="+mj-ea"/>
          <a:cs typeface="+mj-cs"/>
          <a:sym typeface="Helvetica Neue Light"/>
        </a:defRPr>
      </a:lvl9pPr>
    </p:titleStyle>
    <p:bodyStyle>
      <a:lvl1pPr marL="4318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1pPr>
      <a:lvl2pPr marL="8763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2pPr>
      <a:lvl3pPr marL="13208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3pPr>
      <a:lvl4pPr marL="17653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4pPr>
      <a:lvl5pPr marL="22098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5pPr>
      <a:lvl6pPr marL="26543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6pPr>
      <a:lvl7pPr marL="30988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7pPr>
      <a:lvl8pPr marL="35433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8pPr>
      <a:lvl9pPr marL="3987800" indent="-431800" defTabSz="584200">
        <a:spcBef>
          <a:spcPts val="3200"/>
        </a:spcBef>
        <a:buSzPct val="50000"/>
        <a:buBlip>
          <a:blip r:embed="rId4"/>
        </a:buBlip>
        <a:defRPr sz="3600">
          <a:solidFill>
            <a:srgbClr val="777775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git://github.com/WardF/nc-ci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git://github.com/WardF/nc-ci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git://github.com/WardF/nc-ci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git://github.com/WardF/nc-ci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9" Type="http://schemas.openxmlformats.org/officeDocument/2006/relationships/hyperlink" Target="http://busy-bee-1234.vagrantcloud.com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0.png"/><Relationship Id="rId10" Type="http://schemas.openxmlformats.org/officeDocument/2006/relationships/image" Target="../media/image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vagrantup.com" TargetMode="External"/><Relationship Id="rId4" Type="http://schemas.openxmlformats.org/officeDocument/2006/relationships/hyperlink" Target="http://vagrantcloud.com" TargetMode="External"/><Relationship Id="rId5" Type="http://schemas.openxmlformats.org/officeDocument/2006/relationships/hyperlink" Target="http://cbednarski.com/articles/veewee/" TargetMode="External"/><Relationship Id="rId6" Type="http://schemas.openxmlformats.org/officeDocument/2006/relationships/hyperlink" Target="http://github.com/WardF/vagrant-thredds" TargetMode="External"/><Relationship Id="rId7" Type="http://schemas.openxmlformats.org/officeDocument/2006/relationships/hyperlink" Target="http://github.com/WardF/nc-ci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DEDDDE"/>
                </a:solidFill>
              </a:rPr>
              <a:t>An Overview of Vagrant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1422400" y="5689600"/>
            <a:ext cx="10541000" cy="213065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Ward Fisher</a:t>
            </a:r>
            <a:endParaRPr sz="4600">
              <a:solidFill>
                <a:srgbClr val="6696B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Unidata Techies</a:t>
            </a:r>
            <a:endParaRPr sz="4600">
              <a:solidFill>
                <a:srgbClr val="6696B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6696B6"/>
                </a:solidFill>
              </a:rPr>
              <a:t>April 14 2014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Connector 200"/>
          <p:cNvCxnSpPr>
            <a:stCxn id="204" idx="0"/>
            <a:endCxn id="210" idx="0"/>
          </p:cNvCxnSpPr>
          <p:nvPr/>
        </p:nvCxnSpPr>
        <p:spPr>
          <a:xfrm>
            <a:off x="2619350" y="5626100"/>
            <a:ext cx="3213597" cy="2867477"/>
          </a:xfrm>
          <a:prstGeom prst="straightConnector1">
            <a:avLst/>
          </a:prstGeom>
          <a:ln w="38100">
            <a:solidFill>
              <a:srgbClr val="0365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</p:cxnSp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xfrm>
            <a:off x="1089471" y="2768600"/>
            <a:ext cx="10223551" cy="1483133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Boxes do not need to reside locally, either. </a:t>
            </a:r>
          </a:p>
        </p:txBody>
      </p:sp>
      <p:sp>
        <p:nvSpPr>
          <p:cNvPr id="203" name="Shape 203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204" name="Shape 204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205" name="Connector 205"/>
          <p:cNvCxnSpPr>
            <a:stCxn id="204" idx="0"/>
            <a:endCxn id="203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06" name="Shape 206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207" name="Connector 207"/>
          <p:cNvCxnSpPr>
            <a:stCxn id="206" idx="0"/>
            <a:endCxn id="203" idx="0"/>
          </p:cNvCxnSpPr>
          <p:nvPr/>
        </p:nvCxnSpPr>
        <p:spPr>
          <a:xfrm flipV="1">
            <a:off x="4803750" y="5626100"/>
            <a:ext cx="1" cy="7566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cxnSp>
        <p:nvCxnSpPr>
          <p:cNvPr id="208" name="Connector 208"/>
          <p:cNvCxnSpPr>
            <a:stCxn id="203" idx="0"/>
            <a:endCxn id="224" idx="0"/>
          </p:cNvCxnSpPr>
          <p:nvPr/>
        </p:nvCxnSpPr>
        <p:spPr>
          <a:xfrm>
            <a:off x="4803750" y="5626100"/>
            <a:ext cx="3543301" cy="1015548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cxnSp>
        <p:nvCxnSpPr>
          <p:cNvPr id="209" name="Connector 209"/>
          <p:cNvCxnSpPr>
            <a:stCxn id="203" idx="0"/>
            <a:endCxn id="223" idx="0"/>
          </p:cNvCxnSpPr>
          <p:nvPr/>
        </p:nvCxnSpPr>
        <p:spPr>
          <a:xfrm flipV="1">
            <a:off x="4803750" y="5415011"/>
            <a:ext cx="3543301" cy="211089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sp>
        <p:nvSpPr>
          <p:cNvPr id="210" name="Shape 210"/>
          <p:cNvSpPr/>
          <p:nvPr/>
        </p:nvSpPr>
        <p:spPr>
          <a:xfrm>
            <a:off x="1506416" y="7685865"/>
            <a:ext cx="8653061" cy="1615423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1504029" y="7673165"/>
            <a:ext cx="2824176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Vagrant Cloud</a:t>
            </a:r>
          </a:p>
        </p:txBody>
      </p:sp>
      <p:sp>
        <p:nvSpPr>
          <p:cNvPr id="212" name="Shape 212"/>
          <p:cNvSpPr/>
          <p:nvPr/>
        </p:nvSpPr>
        <p:spPr>
          <a:xfrm>
            <a:off x="47957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12.04</a:t>
            </a:r>
          </a:p>
        </p:txBody>
      </p:sp>
      <p:sp>
        <p:nvSpPr>
          <p:cNvPr id="213" name="Shape 213"/>
          <p:cNvSpPr/>
          <p:nvPr/>
        </p:nvSpPr>
        <p:spPr>
          <a:xfrm>
            <a:off x="4795716" y="8559800"/>
            <a:ext cx="1174007" cy="614016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13.10</a:t>
            </a:r>
          </a:p>
        </p:txBody>
      </p:sp>
      <p:sp>
        <p:nvSpPr>
          <p:cNvPr id="214" name="Shape 214"/>
          <p:cNvSpPr/>
          <p:nvPr/>
        </p:nvSpPr>
        <p:spPr>
          <a:xfrm>
            <a:off x="61165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CentOS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32-bit</a:t>
            </a:r>
          </a:p>
        </p:txBody>
      </p:sp>
      <p:sp>
        <p:nvSpPr>
          <p:cNvPr id="215" name="Shape 215"/>
          <p:cNvSpPr/>
          <p:nvPr/>
        </p:nvSpPr>
        <p:spPr>
          <a:xfrm>
            <a:off x="6116516" y="8559800"/>
            <a:ext cx="1174007" cy="614016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SuSE</a:t>
            </a:r>
          </a:p>
        </p:txBody>
      </p:sp>
      <p:sp>
        <p:nvSpPr>
          <p:cNvPr id="216" name="Shape 216"/>
          <p:cNvSpPr/>
          <p:nvPr/>
        </p:nvSpPr>
        <p:spPr>
          <a:xfrm>
            <a:off x="74373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CentOS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64-bit</a:t>
            </a:r>
          </a:p>
        </p:txBody>
      </p:sp>
      <p:sp>
        <p:nvSpPr>
          <p:cNvPr id="217" name="Shape 217"/>
          <p:cNvSpPr/>
          <p:nvPr/>
        </p:nvSpPr>
        <p:spPr>
          <a:xfrm>
            <a:off x="87581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Solaris</a:t>
            </a:r>
          </a:p>
        </p:txBody>
      </p:sp>
      <p:grpSp>
        <p:nvGrpSpPr>
          <p:cNvPr id="220" name="Group 220"/>
          <p:cNvGrpSpPr/>
          <p:nvPr/>
        </p:nvGrpSpPr>
        <p:grpSpPr>
          <a:xfrm>
            <a:off x="3708399" y="4122370"/>
            <a:ext cx="5734002" cy="3306496"/>
            <a:chOff x="0" y="0"/>
            <a:chExt cx="5734000" cy="3306494"/>
          </a:xfrm>
        </p:grpSpPr>
        <p:sp>
          <p:nvSpPr>
            <p:cNvPr id="218" name="Shape 218"/>
            <p:cNvSpPr/>
            <p:nvPr/>
          </p:nvSpPr>
          <p:spPr>
            <a:xfrm>
              <a:off x="0" y="22353"/>
              <a:ext cx="5734001" cy="328414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cap="none" sz="3000">
                  <a:solidFill>
                    <a:srgbClr val="FFFFFF"/>
                  </a:solidFill>
                  <a:effectLst>
                    <a:outerShdw sx="100000" sy="100000" kx="0" ky="0" algn="b" rotWithShape="0" blurRad="25400" dist="42435" dir="2388334">
                      <a:srgbClr val="000000">
                        <a:alpha val="48275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27055" y="-1"/>
              <a:ext cx="5621834" cy="523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/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2800">
                  <a:solidFill>
                    <a:srgbClr val="5C89A5"/>
                  </a:solidFill>
                </a:rPr>
                <a:t>Project/ -&gt; vagrant@vm:/vagrant</a:t>
              </a:r>
            </a:p>
          </p:txBody>
        </p:sp>
      </p:grpSp>
      <p:cxnSp>
        <p:nvCxnSpPr>
          <p:cNvPr id="221" name="Connector 221"/>
          <p:cNvCxnSpPr>
            <a:stCxn id="222" idx="0"/>
            <a:endCxn id="203" idx="0"/>
          </p:cNvCxnSpPr>
          <p:nvPr/>
        </p:nvCxnSpPr>
        <p:spPr>
          <a:xfrm>
            <a:off x="4803750" y="4889500"/>
            <a:ext cx="1" cy="7366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22" name="Shape 222"/>
          <p:cNvSpPr/>
          <p:nvPr/>
        </p:nvSpPr>
        <p:spPr>
          <a:xfrm>
            <a:off x="3987800" y="45824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</a:p>
        </p:txBody>
      </p:sp>
      <p:sp>
        <p:nvSpPr>
          <p:cNvPr id="223" name="Shape 223"/>
          <p:cNvSpPr/>
          <p:nvPr/>
        </p:nvSpPr>
        <p:spPr>
          <a:xfrm>
            <a:off x="7531100" y="5051100"/>
            <a:ext cx="1631901" cy="727822"/>
          </a:xfrm>
          <a:prstGeom prst="roundRect">
            <a:avLst>
              <a:gd name="adj" fmla="val 26174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Dev-tools</a:t>
            </a:r>
          </a:p>
        </p:txBody>
      </p:sp>
      <p:sp>
        <p:nvSpPr>
          <p:cNvPr id="224" name="Shape 224"/>
          <p:cNvSpPr/>
          <p:nvPr/>
        </p:nvSpPr>
        <p:spPr>
          <a:xfrm>
            <a:off x="7531100" y="6277737"/>
            <a:ext cx="1631901" cy="727822"/>
          </a:xfrm>
          <a:prstGeom prst="roundRect">
            <a:avLst>
              <a:gd name="adj" fmla="val 26174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Webserver</a:t>
            </a:r>
          </a:p>
        </p:txBody>
      </p:sp>
      <p:pic>
        <p:nvPicPr>
          <p:cNvPr id="22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1928" y="8257825"/>
            <a:ext cx="1454844" cy="915991"/>
          </a:xfrm>
          <a:prstGeom prst="rect">
            <a:avLst/>
          </a:prstGeom>
        </p:spPr>
      </p:pic>
      <p:sp>
        <p:nvSpPr>
          <p:cNvPr id="226" name="Shape 226"/>
          <p:cNvSpPr/>
          <p:nvPr/>
        </p:nvSpPr>
        <p:spPr>
          <a:xfrm>
            <a:off x="1803400" y="45697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gist</a:t>
            </a:r>
          </a:p>
        </p:txBody>
      </p:sp>
      <p:cxnSp>
        <p:nvCxnSpPr>
          <p:cNvPr id="227" name="Connector 227"/>
          <p:cNvCxnSpPr>
            <a:stCxn id="226" idx="0"/>
            <a:endCxn id="222" idx="0"/>
          </p:cNvCxnSpPr>
          <p:nvPr/>
        </p:nvCxnSpPr>
        <p:spPr>
          <a:xfrm>
            <a:off x="2619350" y="4876800"/>
            <a:ext cx="2184401" cy="127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28" name="Shape 228"/>
          <p:cNvSpPr/>
          <p:nvPr/>
        </p:nvSpPr>
        <p:spPr>
          <a:xfrm>
            <a:off x="7437316" y="8560641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FreeBSD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3708399" y="4122370"/>
            <a:ext cx="5734002" cy="3306496"/>
            <a:chOff x="0" y="0"/>
            <a:chExt cx="5734000" cy="3306494"/>
          </a:xfrm>
        </p:grpSpPr>
        <p:sp>
          <p:nvSpPr>
            <p:cNvPr id="232" name="Shape 232"/>
            <p:cNvSpPr/>
            <p:nvPr/>
          </p:nvSpPr>
          <p:spPr>
            <a:xfrm>
              <a:off x="0" y="22353"/>
              <a:ext cx="5734001" cy="328414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cap="none" sz="3000">
                  <a:solidFill>
                    <a:srgbClr val="FFFFFF"/>
                  </a:solidFill>
                  <a:effectLst>
                    <a:outerShdw sx="100000" sy="100000" kx="0" ky="0" algn="b" rotWithShape="0" blurRad="25400" dist="42435" dir="2388334">
                      <a:srgbClr val="000000">
                        <a:alpha val="48275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27055" y="-1"/>
              <a:ext cx="5621834" cy="523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/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2800">
                  <a:solidFill>
                    <a:srgbClr val="5C89A5"/>
                  </a:solidFill>
                </a:rPr>
                <a:t>Project/ -&gt; vagrant@vm:/vagrant</a:t>
              </a:r>
            </a:p>
          </p:txBody>
        </p:sp>
      </p:grpSp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xfrm>
            <a:off x="1089471" y="2768600"/>
            <a:ext cx="10223551" cy="1483133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Vagrant ‘speaks’ multiple Virtual Machine architectures.</a:t>
            </a:r>
          </a:p>
        </p:txBody>
      </p:sp>
      <p:sp>
        <p:nvSpPr>
          <p:cNvPr id="237" name="Shape 237"/>
          <p:cNvSpPr/>
          <p:nvPr/>
        </p:nvSpPr>
        <p:spPr>
          <a:xfrm>
            <a:off x="3987800" y="53317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238" name="Shape 238"/>
          <p:cNvSpPr/>
          <p:nvPr/>
        </p:nvSpPr>
        <p:spPr>
          <a:xfrm>
            <a:off x="6070228" y="4768649"/>
            <a:ext cx="1429444" cy="2413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cxnSp>
        <p:nvCxnSpPr>
          <p:cNvPr id="239" name="Connector 239"/>
          <p:cNvCxnSpPr>
            <a:stCxn id="263" idx="0"/>
            <a:endCxn id="237" idx="0"/>
          </p:cNvCxnSpPr>
          <p:nvPr/>
        </p:nvCxnSpPr>
        <p:spPr>
          <a:xfrm>
            <a:off x="2619350" y="5626100"/>
            <a:ext cx="2184401" cy="127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40" name="Shape 240"/>
          <p:cNvSpPr/>
          <p:nvPr/>
        </p:nvSpPr>
        <p:spPr>
          <a:xfrm>
            <a:off x="7924105" y="4886966"/>
            <a:ext cx="1288187" cy="591633"/>
          </a:xfrm>
          <a:prstGeom prst="roundRect">
            <a:avLst>
              <a:gd name="adj" fmla="val 28423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Dev-tools</a:t>
            </a:r>
          </a:p>
        </p:txBody>
      </p:sp>
      <p:sp>
        <p:nvSpPr>
          <p:cNvPr id="241" name="Shape 241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242" name="Connector 242"/>
          <p:cNvCxnSpPr>
            <a:stCxn id="241" idx="0"/>
            <a:endCxn id="237" idx="0"/>
          </p:cNvCxnSpPr>
          <p:nvPr/>
        </p:nvCxnSpPr>
        <p:spPr>
          <a:xfrm flipV="1">
            <a:off x="4803750" y="5638800"/>
            <a:ext cx="1" cy="7439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43" name="Shape 243"/>
          <p:cNvSpPr/>
          <p:nvPr/>
        </p:nvSpPr>
        <p:spPr>
          <a:xfrm>
            <a:off x="7950200" y="5860849"/>
            <a:ext cx="1288187" cy="585522"/>
          </a:xfrm>
          <a:prstGeom prst="roundRect">
            <a:avLst>
              <a:gd name="adj" fmla="val 33304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Webserver</a:t>
            </a:r>
          </a:p>
        </p:txBody>
      </p:sp>
      <p:sp>
        <p:nvSpPr>
          <p:cNvPr id="244" name="Shape 244"/>
          <p:cNvSpPr/>
          <p:nvPr/>
        </p:nvSpPr>
        <p:spPr>
          <a:xfrm>
            <a:off x="1506416" y="7685865"/>
            <a:ext cx="8653061" cy="1615423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1504029" y="7673165"/>
            <a:ext cx="2824176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Vagrant Cloud</a:t>
            </a:r>
          </a:p>
        </p:txBody>
      </p:sp>
      <p:sp>
        <p:nvSpPr>
          <p:cNvPr id="246" name="Shape 246"/>
          <p:cNvSpPr/>
          <p:nvPr/>
        </p:nvSpPr>
        <p:spPr>
          <a:xfrm>
            <a:off x="47957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12.04</a:t>
            </a:r>
          </a:p>
        </p:txBody>
      </p:sp>
      <p:sp>
        <p:nvSpPr>
          <p:cNvPr id="247" name="Shape 247"/>
          <p:cNvSpPr/>
          <p:nvPr/>
        </p:nvSpPr>
        <p:spPr>
          <a:xfrm>
            <a:off x="4795716" y="8559800"/>
            <a:ext cx="1174007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13.10</a:t>
            </a:r>
          </a:p>
        </p:txBody>
      </p:sp>
      <p:sp>
        <p:nvSpPr>
          <p:cNvPr id="248" name="Shape 248"/>
          <p:cNvSpPr/>
          <p:nvPr/>
        </p:nvSpPr>
        <p:spPr>
          <a:xfrm>
            <a:off x="61165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CentOS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32-bit</a:t>
            </a:r>
          </a:p>
        </p:txBody>
      </p:sp>
      <p:sp>
        <p:nvSpPr>
          <p:cNvPr id="249" name="Shape 249"/>
          <p:cNvSpPr/>
          <p:nvPr/>
        </p:nvSpPr>
        <p:spPr>
          <a:xfrm>
            <a:off x="6116516" y="8559800"/>
            <a:ext cx="1174007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SuSE</a:t>
            </a:r>
          </a:p>
        </p:txBody>
      </p:sp>
      <p:sp>
        <p:nvSpPr>
          <p:cNvPr id="250" name="Shape 250"/>
          <p:cNvSpPr/>
          <p:nvPr/>
        </p:nvSpPr>
        <p:spPr>
          <a:xfrm>
            <a:off x="74373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CentOS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64-bit</a:t>
            </a:r>
          </a:p>
        </p:txBody>
      </p:sp>
      <p:cxnSp>
        <p:nvCxnSpPr>
          <p:cNvPr id="251" name="Connector 251"/>
          <p:cNvCxnSpPr>
            <a:stCxn id="263" idx="0"/>
            <a:endCxn id="244" idx="0"/>
          </p:cNvCxnSpPr>
          <p:nvPr/>
        </p:nvCxnSpPr>
        <p:spPr>
          <a:xfrm>
            <a:off x="2619350" y="5626100"/>
            <a:ext cx="3213597" cy="2867477"/>
          </a:xfrm>
          <a:prstGeom prst="straightConnector1">
            <a:avLst/>
          </a:prstGeom>
          <a:ln w="38100">
            <a:solidFill>
              <a:srgbClr val="0365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</p:cxnSp>
      <p:sp>
        <p:nvSpPr>
          <p:cNvPr id="252" name="Shape 252"/>
          <p:cNvSpPr/>
          <p:nvPr/>
        </p:nvSpPr>
        <p:spPr>
          <a:xfrm>
            <a:off x="8758116" y="7821576"/>
            <a:ext cx="1174007" cy="614017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Solaris</a:t>
            </a:r>
          </a:p>
        </p:txBody>
      </p:sp>
      <p:sp>
        <p:nvSpPr>
          <p:cNvPr id="253" name="Shape 253"/>
          <p:cNvSpPr/>
          <p:nvPr/>
        </p:nvSpPr>
        <p:spPr>
          <a:xfrm>
            <a:off x="6184900" y="5815044"/>
            <a:ext cx="1174006" cy="443222"/>
          </a:xfrm>
          <a:prstGeom prst="roundRect">
            <a:avLst>
              <a:gd name="adj" fmla="val 34577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Parallels</a:t>
            </a:r>
          </a:p>
        </p:txBody>
      </p:sp>
      <p:sp>
        <p:nvSpPr>
          <p:cNvPr id="254" name="Shape 254"/>
          <p:cNvSpPr/>
          <p:nvPr/>
        </p:nvSpPr>
        <p:spPr>
          <a:xfrm>
            <a:off x="6184900" y="5323993"/>
            <a:ext cx="1174006" cy="443222"/>
          </a:xfrm>
          <a:prstGeom prst="roundRect">
            <a:avLst>
              <a:gd name="adj" fmla="val 34577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VirtualBox</a:t>
            </a:r>
          </a:p>
        </p:txBody>
      </p:sp>
      <p:sp>
        <p:nvSpPr>
          <p:cNvPr id="255" name="Shape 255"/>
          <p:cNvSpPr/>
          <p:nvPr/>
        </p:nvSpPr>
        <p:spPr>
          <a:xfrm>
            <a:off x="6184900" y="4834775"/>
            <a:ext cx="1174006" cy="443222"/>
          </a:xfrm>
          <a:prstGeom prst="roundRect">
            <a:avLst>
              <a:gd name="adj" fmla="val 34577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VMWare</a:t>
            </a:r>
          </a:p>
        </p:txBody>
      </p:sp>
      <p:sp>
        <p:nvSpPr>
          <p:cNvPr id="256" name="Shape 256"/>
          <p:cNvSpPr/>
          <p:nvPr/>
        </p:nvSpPr>
        <p:spPr>
          <a:xfrm>
            <a:off x="6184900" y="6304261"/>
            <a:ext cx="1174006" cy="443222"/>
          </a:xfrm>
          <a:prstGeom prst="roundRect">
            <a:avLst>
              <a:gd name="adj" fmla="val 34577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AWS*</a:t>
            </a:r>
          </a:p>
        </p:txBody>
      </p:sp>
      <p:sp>
        <p:nvSpPr>
          <p:cNvPr id="257" name="Shape 257"/>
          <p:cNvSpPr/>
          <p:nvPr/>
        </p:nvSpPr>
        <p:spPr>
          <a:xfrm>
            <a:off x="6140856" y="6834213"/>
            <a:ext cx="1288188" cy="337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1600">
                <a:solidFill>
                  <a:srgbClr val="5C89A5"/>
                </a:solidFill>
              </a:rPr>
              <a:t>VM Platform</a:t>
            </a:r>
          </a:p>
        </p:txBody>
      </p:sp>
      <p:cxnSp>
        <p:nvCxnSpPr>
          <p:cNvPr id="258" name="Connector 258"/>
          <p:cNvCxnSpPr>
            <a:stCxn id="237" idx="0"/>
            <a:endCxn id="238" idx="0"/>
          </p:cNvCxnSpPr>
          <p:nvPr/>
        </p:nvCxnSpPr>
        <p:spPr>
          <a:xfrm>
            <a:off x="4803750" y="5638800"/>
            <a:ext cx="1981201" cy="33635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cxnSp>
        <p:nvCxnSpPr>
          <p:cNvPr id="259" name="Connector 259"/>
          <p:cNvCxnSpPr>
            <a:stCxn id="238" idx="0"/>
            <a:endCxn id="240" idx="0"/>
          </p:cNvCxnSpPr>
          <p:nvPr/>
        </p:nvCxnSpPr>
        <p:spPr>
          <a:xfrm flipV="1">
            <a:off x="6784950" y="5182782"/>
            <a:ext cx="1783249" cy="792368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cxnSp>
        <p:nvCxnSpPr>
          <p:cNvPr id="260" name="Connector 260"/>
          <p:cNvCxnSpPr>
            <a:stCxn id="238" idx="0"/>
            <a:endCxn id="243" idx="0"/>
          </p:cNvCxnSpPr>
          <p:nvPr/>
        </p:nvCxnSpPr>
        <p:spPr>
          <a:xfrm>
            <a:off x="6784950" y="5975149"/>
            <a:ext cx="1809344" cy="178461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cxnSp>
        <p:nvCxnSpPr>
          <p:cNvPr id="261" name="Connector 261"/>
          <p:cNvCxnSpPr>
            <a:stCxn id="262" idx="0"/>
            <a:endCxn id="237" idx="0"/>
          </p:cNvCxnSpPr>
          <p:nvPr/>
        </p:nvCxnSpPr>
        <p:spPr>
          <a:xfrm>
            <a:off x="4803750" y="4889500"/>
            <a:ext cx="1" cy="7493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62" name="Shape 262"/>
          <p:cNvSpPr/>
          <p:nvPr/>
        </p:nvSpPr>
        <p:spPr>
          <a:xfrm>
            <a:off x="3987800" y="45824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</a:p>
        </p:txBody>
      </p:sp>
      <p:sp>
        <p:nvSpPr>
          <p:cNvPr id="263" name="Shape 263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sp>
        <p:nvSpPr>
          <p:cNvPr id="264" name="Shape 264"/>
          <p:cNvSpPr/>
          <p:nvPr/>
        </p:nvSpPr>
        <p:spPr>
          <a:xfrm>
            <a:off x="1803400" y="45697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gist</a:t>
            </a:r>
          </a:p>
        </p:txBody>
      </p:sp>
      <p:cxnSp>
        <p:nvCxnSpPr>
          <p:cNvPr id="265" name="Connector 265"/>
          <p:cNvCxnSpPr>
            <a:stCxn id="264" idx="0"/>
            <a:endCxn id="262" idx="0"/>
          </p:cNvCxnSpPr>
          <p:nvPr/>
        </p:nvCxnSpPr>
        <p:spPr>
          <a:xfrm>
            <a:off x="2619350" y="4876800"/>
            <a:ext cx="2184401" cy="127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266" name="Shape 266"/>
          <p:cNvSpPr/>
          <p:nvPr/>
        </p:nvSpPr>
        <p:spPr>
          <a:xfrm>
            <a:off x="7420287" y="8559800"/>
            <a:ext cx="1174007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FreeBSD</a:t>
            </a:r>
          </a:p>
        </p:txBody>
      </p:sp>
      <p:pic>
        <p:nvPicPr>
          <p:cNvPr id="26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1928" y="8257825"/>
            <a:ext cx="1454844" cy="915991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xfrm>
            <a:off x="1041400" y="2768600"/>
            <a:ext cx="10922000" cy="1858679"/>
          </a:xfrm>
          <a:prstGeom prst="rect">
            <a:avLst/>
          </a:prstGeom>
        </p:spPr>
        <p:txBody>
          <a:bodyPr/>
          <a:lstStyle>
            <a:lvl1pPr marL="563738" indent="-563738">
              <a:buBlip>
                <a:blip r:embed="rId3"/>
              </a:buBlip>
              <a:defRPr sz="4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77775"/>
                </a:solidFill>
              </a:rPr>
              <a:t>The command-line interface is very straight-forward.</a:t>
            </a:r>
          </a:p>
        </p:txBody>
      </p:sp>
      <p:sp>
        <p:nvSpPr>
          <p:cNvPr id="273" name="Shape 273"/>
          <p:cNvSpPr/>
          <p:nvPr/>
        </p:nvSpPr>
        <p:spPr>
          <a:xfrm>
            <a:off x="1922864" y="4682628"/>
            <a:ext cx="9159072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up</a:t>
            </a:r>
          </a:p>
        </p:txBody>
      </p:sp>
      <p:sp>
        <p:nvSpPr>
          <p:cNvPr id="274" name="Shape 274"/>
          <p:cNvSpPr/>
          <p:nvPr/>
        </p:nvSpPr>
        <p:spPr>
          <a:xfrm>
            <a:off x="1922864" y="5395705"/>
            <a:ext cx="9159072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ssh</a:t>
            </a:r>
          </a:p>
        </p:txBody>
      </p:sp>
      <p:sp>
        <p:nvSpPr>
          <p:cNvPr id="275" name="Shape 275"/>
          <p:cNvSpPr/>
          <p:nvPr/>
        </p:nvSpPr>
        <p:spPr>
          <a:xfrm>
            <a:off x="1922864" y="6108783"/>
            <a:ext cx="9159072" cy="645028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halt</a:t>
            </a:r>
          </a:p>
        </p:txBody>
      </p:sp>
      <p:sp>
        <p:nvSpPr>
          <p:cNvPr id="276" name="Shape 276"/>
          <p:cNvSpPr/>
          <p:nvPr/>
        </p:nvSpPr>
        <p:spPr>
          <a:xfrm>
            <a:off x="1922864" y="6821860"/>
            <a:ext cx="9159072" cy="645028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suspend</a:t>
            </a:r>
          </a:p>
        </p:txBody>
      </p:sp>
      <p:sp>
        <p:nvSpPr>
          <p:cNvPr id="277" name="Shape 277"/>
          <p:cNvSpPr/>
          <p:nvPr/>
        </p:nvSpPr>
        <p:spPr>
          <a:xfrm>
            <a:off x="1922864" y="7534937"/>
            <a:ext cx="9159072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destroy</a:t>
            </a:r>
          </a:p>
        </p:txBody>
      </p:sp>
      <p:sp>
        <p:nvSpPr>
          <p:cNvPr id="278" name="Shape 278"/>
          <p:cNvSpPr/>
          <p:nvPr/>
        </p:nvSpPr>
        <p:spPr>
          <a:xfrm>
            <a:off x="1922864" y="8248014"/>
            <a:ext cx="9159072" cy="645028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share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Initial Impression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xfrm>
            <a:off x="1041400" y="2692400"/>
            <a:ext cx="10922000" cy="29337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800"/>
              </a:spcBef>
              <a:buSzTx/>
              <a:buNone/>
              <a:defRPr sz="5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777775"/>
                </a:solidFill>
              </a:rPr>
              <a:t>Vagrant is a combination of git, GitHub and iPython notebook, but for Virtual Machines. 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Vagrant Sharing</a:t>
            </a:r>
          </a:p>
        </p:txBody>
      </p:sp>
      <p:sp>
        <p:nvSpPr>
          <p:cNvPr id="288" name="Shape 288"/>
          <p:cNvSpPr/>
          <p:nvPr/>
        </p:nvSpPr>
        <p:spPr>
          <a:xfrm>
            <a:off x="1041400" y="2681161"/>
            <a:ext cx="10922000" cy="372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spcBef>
                <a:spcPts val="4800"/>
              </a:spcBef>
              <a:defRPr cap="none" sz="1800">
                <a:solidFill>
                  <a:srgbClr val="000000"/>
                </a:solidFill>
              </a:defRPr>
            </a:pPr>
            <a:r>
              <a:rPr sz="4600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Because of this integration with the Cloud, sharing VM configurations is </a:t>
            </a:r>
            <a:r>
              <a:rPr b="1" i="1" sz="4600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trivial.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00">
                <a:solidFill>
                  <a:srgbClr val="5C89A5"/>
                </a:solidFill>
              </a:rPr>
              <a:t>Vagrant Sharing</a:t>
            </a:r>
          </a:p>
        </p:txBody>
      </p:sp>
      <p:sp>
        <p:nvSpPr>
          <p:cNvPr id="293" name="Shape 293"/>
          <p:cNvSpPr/>
          <p:nvPr/>
        </p:nvSpPr>
        <p:spPr>
          <a:xfrm>
            <a:off x="4266229" y="3686628"/>
            <a:ext cx="2083937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 Config File</a:t>
            </a:r>
          </a:p>
        </p:txBody>
      </p:sp>
      <p:sp>
        <p:nvSpPr>
          <p:cNvPr id="294" name="Shape 294"/>
          <p:cNvSpPr/>
          <p:nvPr/>
        </p:nvSpPr>
        <p:spPr>
          <a:xfrm>
            <a:off x="1902250" y="5171995"/>
            <a:ext cx="6811895" cy="2374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800"/>
              </a:spcBef>
              <a:defRPr cap="none" sz="3800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777775"/>
                </a:solidFill>
              </a:rPr>
              <a:t>As we’ve seen,the box and bootstrap scripts may both be located either locally or ‘in the cloud’.</a:t>
            </a:r>
          </a:p>
        </p:txBody>
      </p:sp>
      <p:sp>
        <p:nvSpPr>
          <p:cNvPr id="295" name="Shape 295"/>
          <p:cNvSpPr/>
          <p:nvPr/>
        </p:nvSpPr>
        <p:spPr>
          <a:xfrm>
            <a:off x="9549849" y="5228537"/>
            <a:ext cx="2170603" cy="92189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Shell Script</a:t>
            </a:r>
          </a:p>
        </p:txBody>
      </p:sp>
      <p:sp>
        <p:nvSpPr>
          <p:cNvPr id="296" name="Shape 296"/>
          <p:cNvSpPr/>
          <p:nvPr/>
        </p:nvSpPr>
        <p:spPr>
          <a:xfrm>
            <a:off x="9549849" y="7634077"/>
            <a:ext cx="2170603" cy="118099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Puppet Script</a:t>
            </a:r>
          </a:p>
        </p:txBody>
      </p:sp>
      <p:sp>
        <p:nvSpPr>
          <p:cNvPr id="297" name="Shape 297"/>
          <p:cNvSpPr/>
          <p:nvPr/>
        </p:nvSpPr>
        <p:spPr>
          <a:xfrm>
            <a:off x="9549849" y="6301753"/>
            <a:ext cx="2170602" cy="1181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Chef Script</a:t>
            </a:r>
          </a:p>
        </p:txBody>
      </p:sp>
      <p:sp>
        <p:nvSpPr>
          <p:cNvPr id="298" name="Shape 298"/>
          <p:cNvSpPr/>
          <p:nvPr/>
        </p:nvSpPr>
        <p:spPr>
          <a:xfrm>
            <a:off x="1284349" y="3686628"/>
            <a:ext cx="2083937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 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</a:p>
        </p:txBody>
      </p:sp>
      <p:sp>
        <p:nvSpPr>
          <p:cNvPr id="299" name="Shape 299"/>
          <p:cNvSpPr/>
          <p:nvPr/>
        </p:nvSpPr>
        <p:spPr>
          <a:xfrm>
            <a:off x="9636743" y="3686628"/>
            <a:ext cx="2083937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Bootstrap Script</a:t>
            </a:r>
          </a:p>
        </p:txBody>
      </p:sp>
      <p:sp>
        <p:nvSpPr>
          <p:cNvPr id="300" name="Shape 300"/>
          <p:cNvSpPr/>
          <p:nvPr/>
        </p:nvSpPr>
        <p:spPr>
          <a:xfrm>
            <a:off x="3510477" y="3811774"/>
            <a:ext cx="613560" cy="101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100">
                <a:solidFill>
                  <a:srgbClr val="5C89A5"/>
                </a:solidFill>
              </a:rPr>
              <a:t>=</a:t>
            </a:r>
          </a:p>
        </p:txBody>
      </p:sp>
      <p:sp>
        <p:nvSpPr>
          <p:cNvPr id="301" name="Shape 301"/>
          <p:cNvSpPr/>
          <p:nvPr/>
        </p:nvSpPr>
        <p:spPr>
          <a:xfrm>
            <a:off x="6351246" y="3811774"/>
            <a:ext cx="613560" cy="101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100">
                <a:solidFill>
                  <a:srgbClr val="5C89A5"/>
                </a:solidFill>
              </a:rPr>
              <a:t>+</a:t>
            </a:r>
          </a:p>
        </p:txBody>
      </p:sp>
      <p:sp>
        <p:nvSpPr>
          <p:cNvPr id="302" name="Shape 302"/>
          <p:cNvSpPr/>
          <p:nvPr/>
        </p:nvSpPr>
        <p:spPr>
          <a:xfrm>
            <a:off x="9023184" y="3811774"/>
            <a:ext cx="613560" cy="101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100">
                <a:solidFill>
                  <a:srgbClr val="5C89A5"/>
                </a:solidFill>
              </a:rPr>
              <a:t>+</a:t>
            </a:r>
          </a:p>
        </p:txBody>
      </p:sp>
      <p:sp>
        <p:nvSpPr>
          <p:cNvPr id="303" name="Shape 303"/>
          <p:cNvSpPr/>
          <p:nvPr/>
        </p:nvSpPr>
        <p:spPr>
          <a:xfrm>
            <a:off x="6939249" y="3686628"/>
            <a:ext cx="2083937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Box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xit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" dur="1000" fill="hold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nodeType="afterEffect" presetClass="exit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nodeType="afterEffect" presetClass="exit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1" dur="1000" fill="hold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nodeType="afterEffect" presetClass="exit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nodeType="afterEffect" presetClass="exit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0" fill="hold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nodeType="afterEffect" presetClass="exit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1000" fill="hold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nodeType="afterEffect" presetClass="exit" presetSubtype="0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0" fill="hold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9"/>
      <p:bldP build="whole" bldLvl="1" animBg="1" rev="0" advAuto="0" spid="296" grpId="7"/>
      <p:bldP build="whole" bldLvl="1" animBg="1" rev="0" advAuto="0" spid="299" grpId="8"/>
      <p:bldP build="whole" bldLvl="1" animBg="1" rev="0" advAuto="0" spid="303" grpId="10"/>
      <p:bldP build="whole" bldLvl="1" animBg="1" rev="0" advAuto="0" spid="294" grpId="4"/>
      <p:bldP build="whole" bldLvl="1" animBg="1" rev="0" advAuto="0" spid="301" grpId="11"/>
      <p:bldP build="whole" bldLvl="1" animBg="1" rev="0" advAuto="0" spid="295" grpId="1"/>
      <p:bldP build="whole" bldLvl="1" animBg="1" rev="0" advAuto="0" spid="297" grpId="2"/>
      <p:bldP build="whole" bldLvl="1" animBg="1" rev="0" advAuto="0" spid="296" grpId="3"/>
      <p:bldP build="whole" bldLvl="1" animBg="1" rev="0" advAuto="0" spid="295" grpId="5"/>
      <p:bldP build="whole" bldLvl="1" animBg="1" rev="0" advAuto="0" spid="297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00">
                <a:solidFill>
                  <a:srgbClr val="5C89A5"/>
                </a:solidFill>
              </a:rPr>
              <a:t>Vagrant Sharing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xfrm>
            <a:off x="1178452" y="2692400"/>
            <a:ext cx="10922001" cy="3944079"/>
          </a:xfrm>
          <a:prstGeom prst="rect">
            <a:avLst/>
          </a:prstGeom>
        </p:spPr>
        <p:txBody>
          <a:bodyPr/>
          <a:lstStyle/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777775"/>
                </a:solidFill>
              </a:rPr>
              <a:t>Why would we want to?</a:t>
            </a:r>
            <a:endParaRPr sz="3700">
              <a:solidFill>
                <a:srgbClr val="777775"/>
              </a:solidFill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700">
              <a:solidFill>
                <a:srgbClr val="777775"/>
              </a:solidFill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777775"/>
                </a:solidFill>
              </a:rPr>
              <a:t>Developers on the same team can be assured that they are working within a standardized, compartmentalized environment, no matter what their host platform is.</a:t>
            </a:r>
          </a:p>
        </p:txBody>
      </p:sp>
      <p:sp>
        <p:nvSpPr>
          <p:cNvPr id="307" name="Shape 307"/>
          <p:cNvSpPr/>
          <p:nvPr/>
        </p:nvSpPr>
        <p:spPr>
          <a:xfrm>
            <a:off x="1106597" y="6519122"/>
            <a:ext cx="10791605" cy="163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spcBef>
                <a:spcPts val="3200"/>
              </a:spcBef>
              <a:defRPr cap="none" sz="3700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777775"/>
                </a:solidFill>
              </a:rPr>
              <a:t>Vagrant also makes developing and sharing test/integration instances very easy.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Practical Example</a:t>
            </a:r>
            <a:endParaRPr sz="7800">
              <a:solidFill>
                <a:srgbClr val="5C89A5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89A5"/>
                </a:solidFill>
              </a:rPr>
              <a:t>git clone </a:t>
            </a:r>
            <a:r>
              <a:rPr sz="2800" u="sng">
                <a:solidFill>
                  <a:srgbClr val="5C89A5"/>
                </a:solidFill>
                <a:hlinkClick r:id="rId3" invalidUrl="" action="" tgtFrame="" tooltip="" history="1" highlightClick="0" endSnd="0"/>
              </a:rPr>
              <a:t>git://github.com/WardF/nc-ci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xfrm>
            <a:off x="1041400" y="2768600"/>
            <a:ext cx="10922000" cy="910534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NetCDF Continuous Integration</a:t>
            </a:r>
          </a:p>
        </p:txBody>
      </p:sp>
      <p:sp>
        <p:nvSpPr>
          <p:cNvPr id="313" name="Shape 313"/>
          <p:cNvSpPr/>
          <p:nvPr/>
        </p:nvSpPr>
        <p:spPr>
          <a:xfrm>
            <a:off x="1393026" y="3957141"/>
            <a:ext cx="2574240" cy="58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Host Machine</a:t>
            </a:r>
          </a:p>
        </p:txBody>
      </p:sp>
      <p:sp>
        <p:nvSpPr>
          <p:cNvPr id="314" name="Shape 314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15" name="Shape 315"/>
          <p:cNvSpPr/>
          <p:nvPr/>
        </p:nvSpPr>
        <p:spPr>
          <a:xfrm>
            <a:off x="596899" y="3769234"/>
            <a:ext cx="8686802" cy="4486308"/>
          </a:xfrm>
          <a:prstGeom prst="roundRect">
            <a:avLst>
              <a:gd name="adj" fmla="val 1767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9463522" y="4876800"/>
            <a:ext cx="3031881" cy="2559809"/>
          </a:xfrm>
          <a:prstGeom prst="roundRect">
            <a:avLst>
              <a:gd name="adj" fmla="val 7442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NetCDF-C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Continuous Integration Dashboard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21" name="Shape 321"/>
          <p:cNvSpPr/>
          <p:nvPr>
            <p:ph type="title"/>
          </p:nvPr>
        </p:nvSpPr>
        <p:spPr>
          <a:xfrm>
            <a:off x="1041400" y="252798"/>
            <a:ext cx="10922000" cy="2438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Practical Example</a:t>
            </a:r>
            <a:endParaRPr sz="7800">
              <a:solidFill>
                <a:srgbClr val="5C89A5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89A5"/>
                </a:solidFill>
              </a:rPr>
              <a:t>git clone </a:t>
            </a:r>
            <a:r>
              <a:rPr sz="2800" u="sng">
                <a:solidFill>
                  <a:srgbClr val="5C89A5"/>
                </a:solidFill>
                <a:hlinkClick r:id="rId2" invalidUrl="" action="" tgtFrame="" tooltip="" history="1" highlightClick="0" endSnd="0"/>
              </a:rPr>
              <a:t>git://github.com/WardF/nc-ci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xfrm>
            <a:off x="1041400" y="2768600"/>
            <a:ext cx="10922000" cy="910534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Step 1: Clone Continuous Integration Files.</a:t>
            </a:r>
          </a:p>
        </p:txBody>
      </p:sp>
      <p:sp>
        <p:nvSpPr>
          <p:cNvPr id="323" name="Shape 323"/>
          <p:cNvSpPr/>
          <p:nvPr/>
        </p:nvSpPr>
        <p:spPr>
          <a:xfrm>
            <a:off x="596899" y="3769234"/>
            <a:ext cx="8686802" cy="4486308"/>
          </a:xfrm>
          <a:prstGeom prst="roundRect">
            <a:avLst>
              <a:gd name="adj" fmla="val 1767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4" name="Shape 324"/>
          <p:cNvSpPr/>
          <p:nvPr/>
        </p:nvSpPr>
        <p:spPr>
          <a:xfrm>
            <a:off x="1393026" y="3957141"/>
            <a:ext cx="2574240" cy="58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Host Machine</a:t>
            </a:r>
          </a:p>
        </p:txBody>
      </p:sp>
      <p:sp>
        <p:nvSpPr>
          <p:cNvPr id="325" name="Shape 325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lnSpc>
                <a:spcPct val="110000"/>
              </a:lnSpc>
              <a:defRPr cap="none"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rPr>
              <a:t>$ git clone </a:t>
            </a:r>
            <a:r>
              <a:rPr sz="3700" u="sng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  <a:hlinkClick r:id="rId2" invalidUrl="" action="" tgtFrame="" tooltip="" history="1" highlightClick="0" endSnd="0"/>
              </a:rPr>
              <a:t>git://github.com/WardF/nc-ci</a:t>
            </a:r>
          </a:p>
        </p:txBody>
      </p:sp>
      <p:sp>
        <p:nvSpPr>
          <p:cNvPr id="326" name="Shape 326"/>
          <p:cNvSpPr/>
          <p:nvPr/>
        </p:nvSpPr>
        <p:spPr>
          <a:xfrm>
            <a:off x="1041399" y="4820669"/>
            <a:ext cx="1174193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nc-CI/</a:t>
            </a:r>
          </a:p>
        </p:txBody>
      </p:sp>
      <p:sp>
        <p:nvSpPr>
          <p:cNvPr id="327" name="Shape 327"/>
          <p:cNvSpPr/>
          <p:nvPr/>
        </p:nvSpPr>
        <p:spPr>
          <a:xfrm>
            <a:off x="9463522" y="4876800"/>
            <a:ext cx="3031881" cy="2559809"/>
          </a:xfrm>
          <a:prstGeom prst="roundRect">
            <a:avLst>
              <a:gd name="adj" fmla="val 7442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NetCDF-C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Continuous Integration Dashboard</a:t>
            </a:r>
          </a:p>
        </p:txBody>
      </p:sp>
      <p:sp>
        <p:nvSpPr>
          <p:cNvPr id="328" name="Shape 328"/>
          <p:cNvSpPr/>
          <p:nvPr/>
        </p:nvSpPr>
        <p:spPr>
          <a:xfrm>
            <a:off x="1054100" y="4833369"/>
            <a:ext cx="2698865" cy="158546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cap="none" sz="1800">
                <a:solidFill>
                  <a:srgbClr val="000000"/>
                </a:solidFill>
              </a:defRPr>
            </a:pP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Vagrantfile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CI.cmake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  <p:bldP build="whole" bldLvl="1" animBg="1" rev="0" advAuto="0" spid="326" grpId="2"/>
      <p:bldP build="whole" bldLvl="1" animBg="1" rev="0" advAuto="0" spid="328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Practical Example</a:t>
            </a:r>
            <a:endParaRPr sz="7800">
              <a:solidFill>
                <a:srgbClr val="5C89A5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89A5"/>
                </a:solidFill>
              </a:rPr>
              <a:t>git clone </a:t>
            </a:r>
            <a:r>
              <a:rPr sz="2800" u="sng">
                <a:solidFill>
                  <a:srgbClr val="5C89A5"/>
                </a:solidFill>
                <a:hlinkClick r:id="rId3" invalidUrl="" action="" tgtFrame="" tooltip="" history="1" highlightClick="0" endSnd="0"/>
              </a:rPr>
              <a:t>git://github.com/WardF/nc-ci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xfrm>
            <a:off x="1041400" y="2768600"/>
            <a:ext cx="10922000" cy="910534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Step 2: Create and Provision CI Platforms.</a:t>
            </a:r>
          </a:p>
        </p:txBody>
      </p:sp>
      <p:sp>
        <p:nvSpPr>
          <p:cNvPr id="333" name="Shape 333"/>
          <p:cNvSpPr/>
          <p:nvPr/>
        </p:nvSpPr>
        <p:spPr>
          <a:xfrm>
            <a:off x="596899" y="3769234"/>
            <a:ext cx="8686802" cy="4486308"/>
          </a:xfrm>
          <a:prstGeom prst="roundRect">
            <a:avLst>
              <a:gd name="adj" fmla="val 1767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393026" y="3957141"/>
            <a:ext cx="2574240" cy="58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Host Machine</a:t>
            </a:r>
          </a:p>
        </p:txBody>
      </p:sp>
      <p:sp>
        <p:nvSpPr>
          <p:cNvPr id="335" name="Shape 335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up</a:t>
            </a:r>
          </a:p>
        </p:txBody>
      </p:sp>
      <p:sp>
        <p:nvSpPr>
          <p:cNvPr id="336" name="Shape 336"/>
          <p:cNvSpPr/>
          <p:nvPr/>
        </p:nvSpPr>
        <p:spPr>
          <a:xfrm>
            <a:off x="1041399" y="4820669"/>
            <a:ext cx="1174193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nc-CI/</a:t>
            </a:r>
          </a:p>
        </p:txBody>
      </p:sp>
      <p:sp>
        <p:nvSpPr>
          <p:cNvPr id="337" name="Shape 337"/>
          <p:cNvSpPr/>
          <p:nvPr/>
        </p:nvSpPr>
        <p:spPr>
          <a:xfrm>
            <a:off x="3930764" y="4788772"/>
            <a:ext cx="2406536" cy="123483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13.10 32-bit</a:t>
            </a:r>
          </a:p>
        </p:txBody>
      </p:sp>
      <p:sp>
        <p:nvSpPr>
          <p:cNvPr id="338" name="Shape 338"/>
          <p:cNvSpPr/>
          <p:nvPr/>
        </p:nvSpPr>
        <p:spPr>
          <a:xfrm>
            <a:off x="3930764" y="6161798"/>
            <a:ext cx="2406536" cy="12201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13.10 64-bit</a:t>
            </a:r>
          </a:p>
        </p:txBody>
      </p:sp>
      <p:sp>
        <p:nvSpPr>
          <p:cNvPr id="339" name="Shape 339"/>
          <p:cNvSpPr/>
          <p:nvPr/>
        </p:nvSpPr>
        <p:spPr>
          <a:xfrm>
            <a:off x="6502400" y="6161798"/>
            <a:ext cx="2406536" cy="12201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12.04 64-bit</a:t>
            </a:r>
          </a:p>
        </p:txBody>
      </p:sp>
      <p:sp>
        <p:nvSpPr>
          <p:cNvPr id="340" name="Shape 340"/>
          <p:cNvSpPr/>
          <p:nvPr/>
        </p:nvSpPr>
        <p:spPr>
          <a:xfrm>
            <a:off x="6502400" y="4788772"/>
            <a:ext cx="2406536" cy="123483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12.04 32-bit</a:t>
            </a:r>
          </a:p>
        </p:txBody>
      </p:sp>
      <p:sp>
        <p:nvSpPr>
          <p:cNvPr id="341" name="Shape 341"/>
          <p:cNvSpPr/>
          <p:nvPr/>
        </p:nvSpPr>
        <p:spPr>
          <a:xfrm>
            <a:off x="9463522" y="4876800"/>
            <a:ext cx="3031881" cy="2559809"/>
          </a:xfrm>
          <a:prstGeom prst="roundRect">
            <a:avLst>
              <a:gd name="adj" fmla="val 7442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NetCDF-C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Continuous Integration Dashboard</a:t>
            </a:r>
          </a:p>
        </p:txBody>
      </p:sp>
      <p:sp>
        <p:nvSpPr>
          <p:cNvPr id="342" name="Shape 342"/>
          <p:cNvSpPr/>
          <p:nvPr/>
        </p:nvSpPr>
        <p:spPr>
          <a:xfrm>
            <a:off x="1054100" y="4833369"/>
            <a:ext cx="2698865" cy="158546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cap="none" sz="1800">
                <a:solidFill>
                  <a:srgbClr val="000000"/>
                </a:solidFill>
              </a:defRPr>
            </a:pP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Vagrantfile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CI.cmake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nodeType="afterEffect" presetClass="entr" presetSubtype="0" presetID="9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3"/>
      <p:bldP build="whole" bldLvl="1" animBg="1" rev="0" advAuto="0" spid="335" grpId="1"/>
      <p:bldP build="whole" bldLvl="1" animBg="1" rev="0" advAuto="0" spid="340" grpId="4"/>
      <p:bldP build="whole" bldLvl="1" animBg="1" rev="0" advAuto="0" spid="339" grpId="5"/>
      <p:bldP build="whole" bldLvl="1" animBg="1" rev="0" advAuto="0" spid="33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5C89A5"/>
                </a:solidFill>
              </a:rPr>
              <a:t>Goal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777775"/>
                </a:solidFill>
              </a:rPr>
              <a:t>I have found Vagrant to be a very useful tool, and wanted to talk about it a bit.</a:t>
            </a:r>
            <a:endParaRPr sz="4900">
              <a:solidFill>
                <a:srgbClr val="777775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777775"/>
                </a:solidFill>
              </a:rPr>
              <a:t>I am going to argue that we can use Vagrant to better serve our community, as well as be more efficient developers.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Practical Example</a:t>
            </a:r>
            <a:endParaRPr sz="7800">
              <a:solidFill>
                <a:srgbClr val="5C89A5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89A5"/>
                </a:solidFill>
              </a:rPr>
              <a:t>git clone </a:t>
            </a:r>
            <a:r>
              <a:rPr sz="2800" u="sng">
                <a:solidFill>
                  <a:srgbClr val="5C89A5"/>
                </a:solidFill>
                <a:hlinkClick r:id="rId3" invalidUrl="" action="" tgtFrame="" tooltip="" history="1" highlightClick="0" endSnd="0"/>
              </a:rPr>
              <a:t>git://github.com/WardF/nc-ci</a:t>
            </a:r>
          </a:p>
        </p:txBody>
      </p:sp>
      <p:sp>
        <p:nvSpPr>
          <p:cNvPr id="348" name="Shape 348"/>
          <p:cNvSpPr/>
          <p:nvPr>
            <p:ph type="body" idx="1"/>
          </p:nvPr>
        </p:nvSpPr>
        <p:spPr>
          <a:xfrm>
            <a:off x="1041400" y="2768600"/>
            <a:ext cx="10922000" cy="910534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Step 3: Nothing. CI runs as a system service.</a:t>
            </a:r>
          </a:p>
        </p:txBody>
      </p:sp>
      <p:sp>
        <p:nvSpPr>
          <p:cNvPr id="349" name="Shape 349"/>
          <p:cNvSpPr/>
          <p:nvPr/>
        </p:nvSpPr>
        <p:spPr>
          <a:xfrm>
            <a:off x="1393026" y="3957141"/>
            <a:ext cx="2574240" cy="58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Host Machine</a:t>
            </a:r>
          </a:p>
        </p:txBody>
      </p:sp>
      <p:sp>
        <p:nvSpPr>
          <p:cNvPr id="350" name="Shape 350"/>
          <p:cNvSpPr/>
          <p:nvPr/>
        </p:nvSpPr>
        <p:spPr>
          <a:xfrm>
            <a:off x="1054100" y="86571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51" name="Shape 351"/>
          <p:cNvSpPr/>
          <p:nvPr/>
        </p:nvSpPr>
        <p:spPr>
          <a:xfrm>
            <a:off x="1041399" y="4820669"/>
            <a:ext cx="1174193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200">
                <a:solidFill>
                  <a:srgbClr val="5C89A5"/>
                </a:solidFill>
              </a:rPr>
              <a:t>nc-CI/</a:t>
            </a:r>
          </a:p>
        </p:txBody>
      </p:sp>
      <p:sp>
        <p:nvSpPr>
          <p:cNvPr id="352" name="Shape 352"/>
          <p:cNvSpPr/>
          <p:nvPr/>
        </p:nvSpPr>
        <p:spPr>
          <a:xfrm>
            <a:off x="3930764" y="4788772"/>
            <a:ext cx="2406536" cy="123483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13.10 32-bit</a:t>
            </a:r>
          </a:p>
        </p:txBody>
      </p:sp>
      <p:sp>
        <p:nvSpPr>
          <p:cNvPr id="353" name="Shape 353"/>
          <p:cNvSpPr/>
          <p:nvPr/>
        </p:nvSpPr>
        <p:spPr>
          <a:xfrm>
            <a:off x="3930764" y="6161798"/>
            <a:ext cx="2406536" cy="12201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13.10 64-bit</a:t>
            </a:r>
          </a:p>
        </p:txBody>
      </p:sp>
      <p:sp>
        <p:nvSpPr>
          <p:cNvPr id="354" name="Shape 354"/>
          <p:cNvSpPr/>
          <p:nvPr/>
        </p:nvSpPr>
        <p:spPr>
          <a:xfrm>
            <a:off x="6502400" y="6161798"/>
            <a:ext cx="2406536" cy="12201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12.04 64-bit</a:t>
            </a:r>
          </a:p>
        </p:txBody>
      </p:sp>
      <p:sp>
        <p:nvSpPr>
          <p:cNvPr id="355" name="Shape 355"/>
          <p:cNvSpPr/>
          <p:nvPr/>
        </p:nvSpPr>
        <p:spPr>
          <a:xfrm>
            <a:off x="6502400" y="4788772"/>
            <a:ext cx="2406536" cy="123483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none"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Ubuntu 12.04 32-bit</a:t>
            </a:r>
          </a:p>
        </p:txBody>
      </p:sp>
      <p:sp>
        <p:nvSpPr>
          <p:cNvPr id="356" name="Shape 356"/>
          <p:cNvSpPr/>
          <p:nvPr/>
        </p:nvSpPr>
        <p:spPr>
          <a:xfrm>
            <a:off x="9463522" y="4876800"/>
            <a:ext cx="3031881" cy="2559809"/>
          </a:xfrm>
          <a:prstGeom prst="roundRect">
            <a:avLst>
              <a:gd name="adj" fmla="val 7442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NetCDF-C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Continuous Integration Dashboard</a:t>
            </a:r>
          </a:p>
        </p:txBody>
      </p:sp>
      <p:sp>
        <p:nvSpPr>
          <p:cNvPr id="357" name="Shape 357"/>
          <p:cNvSpPr/>
          <p:nvPr/>
        </p:nvSpPr>
        <p:spPr>
          <a:xfrm>
            <a:off x="9463522" y="4889500"/>
            <a:ext cx="3031881" cy="2559809"/>
          </a:xfrm>
          <a:prstGeom prst="roundRect">
            <a:avLst>
              <a:gd name="adj" fmla="val 7442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NetCDF-C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Continuous Integration Dashboard</a:t>
            </a:r>
          </a:p>
        </p:txBody>
      </p:sp>
      <p:sp>
        <p:nvSpPr>
          <p:cNvPr id="358" name="Shape 358"/>
          <p:cNvSpPr/>
          <p:nvPr/>
        </p:nvSpPr>
        <p:spPr>
          <a:xfrm>
            <a:off x="1054100" y="4833369"/>
            <a:ext cx="2696843" cy="158546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cap="none" sz="1800">
                <a:solidFill>
                  <a:srgbClr val="000000"/>
                </a:solidFill>
              </a:defRPr>
            </a:pP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Vagrantfile</a:t>
            </a:r>
            <a:endParaRPr sz="3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CI.cmake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100" y="8644463"/>
            <a:ext cx="10566400" cy="645029"/>
          </a:xfrm>
          <a:prstGeom prst="rect">
            <a:avLst/>
          </a:prstGeom>
          <a:solidFill/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./hooray </a:t>
            </a:r>
          </a:p>
        </p:txBody>
      </p:sp>
      <p:sp>
        <p:nvSpPr>
          <p:cNvPr id="360" name="Shape 360"/>
          <p:cNvSpPr/>
          <p:nvPr/>
        </p:nvSpPr>
        <p:spPr>
          <a:xfrm>
            <a:off x="575175" y="3769234"/>
            <a:ext cx="8708526" cy="4497528"/>
          </a:xfrm>
          <a:prstGeom prst="roundRect">
            <a:avLst>
              <a:gd name="adj" fmla="val 17674"/>
            </a:avLst>
          </a:prstGeom>
          <a:ln w="1270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586037" y="3769234"/>
            <a:ext cx="8686802" cy="4486308"/>
          </a:xfrm>
          <a:prstGeom prst="roundRect">
            <a:avLst>
              <a:gd name="adj" fmla="val 17674"/>
            </a:avLst>
          </a:prstGeom>
          <a:ln w="25400">
            <a:solidFill>
              <a:srgbClr val="85888D"/>
            </a:solidFill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cxnSp>
        <p:nvCxnSpPr>
          <p:cNvPr id="362" name="Connector 362"/>
          <p:cNvCxnSpPr>
            <a:stCxn id="352" idx="0"/>
            <a:endCxn id="356" idx="0"/>
          </p:cNvCxnSpPr>
          <p:nvPr/>
        </p:nvCxnSpPr>
        <p:spPr>
          <a:xfrm>
            <a:off x="5134032" y="5406190"/>
            <a:ext cx="5845431" cy="750515"/>
          </a:xfrm>
          <a:prstGeom prst="straightConnector1">
            <a:avLst/>
          </a:prstGeom>
          <a:ln w="50800">
            <a:solidFill/>
            <a:miter lim="400000"/>
            <a:headEnd type="oval"/>
            <a:tailEnd type="triangle"/>
          </a:ln>
        </p:spPr>
      </p:cxnSp>
      <p:cxnSp>
        <p:nvCxnSpPr>
          <p:cNvPr id="363" name="Connector 363"/>
          <p:cNvCxnSpPr>
            <a:stCxn id="353" idx="0"/>
            <a:endCxn id="356" idx="0"/>
          </p:cNvCxnSpPr>
          <p:nvPr/>
        </p:nvCxnSpPr>
        <p:spPr>
          <a:xfrm flipV="1">
            <a:off x="5134032" y="6156704"/>
            <a:ext cx="5845431" cy="615190"/>
          </a:xfrm>
          <a:prstGeom prst="straightConnector1">
            <a:avLst/>
          </a:prstGeom>
          <a:ln w="50800">
            <a:solidFill/>
            <a:miter lim="400000"/>
            <a:headEnd type="oval"/>
            <a:tailEnd type="triangle"/>
          </a:ln>
        </p:spPr>
      </p:cxnSp>
      <p:cxnSp>
        <p:nvCxnSpPr>
          <p:cNvPr id="364" name="Connector 364"/>
          <p:cNvCxnSpPr>
            <a:stCxn id="355" idx="0"/>
            <a:endCxn id="356" idx="0"/>
          </p:cNvCxnSpPr>
          <p:nvPr/>
        </p:nvCxnSpPr>
        <p:spPr>
          <a:xfrm>
            <a:off x="7705667" y="5406190"/>
            <a:ext cx="3273796" cy="750515"/>
          </a:xfrm>
          <a:prstGeom prst="straightConnector1">
            <a:avLst/>
          </a:prstGeom>
          <a:ln w="50800">
            <a:solidFill/>
            <a:miter lim="400000"/>
            <a:headEnd type="oval"/>
            <a:tailEnd type="triangle"/>
          </a:ln>
        </p:spPr>
      </p:cxnSp>
      <p:cxnSp>
        <p:nvCxnSpPr>
          <p:cNvPr id="365" name="Connector 365"/>
          <p:cNvCxnSpPr>
            <a:stCxn id="354" idx="0"/>
            <a:endCxn id="356" idx="0"/>
          </p:cNvCxnSpPr>
          <p:nvPr/>
        </p:nvCxnSpPr>
        <p:spPr>
          <a:xfrm flipV="1">
            <a:off x="7705667" y="6156704"/>
            <a:ext cx="3273796" cy="615190"/>
          </a:xfrm>
          <a:prstGeom prst="straightConnector1">
            <a:avLst/>
          </a:prstGeom>
          <a:ln w="50800">
            <a:solidFill/>
            <a:miter lim="400000"/>
            <a:headEnd type="oval"/>
            <a:tailEnd type="triangle"/>
          </a:ln>
        </p:spPr>
      </p:cxn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6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2"/>
      <p:bldP build="whole" bldLvl="1" animBg="1" rev="0" advAuto="0" spid="362" grpId="3"/>
      <p:bldP build="whole" bldLvl="1" animBg="1" rev="0" advAuto="0" spid="361" grpId="6"/>
      <p:bldP build="whole" bldLvl="1" animBg="1" rev="0" advAuto="0" spid="364" grpId="1"/>
      <p:bldP build="whole" bldLvl="1" animBg="1" rev="0" advAuto="0" spid="363" grpId="4"/>
      <p:bldP build="whole" bldLvl="1" animBg="1" rev="0" advAuto="0" spid="359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What about sharing an Instance?</a:t>
            </a:r>
          </a:p>
        </p:txBody>
      </p:sp>
      <p:sp>
        <p:nvSpPr>
          <p:cNvPr id="370" name="Shape 3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77775"/>
                </a:solidFill>
              </a:rPr>
              <a:t>Vagrant makes sharing a running VM </a:t>
            </a:r>
            <a:r>
              <a:rPr b="1" sz="4700">
                <a:solidFill>
                  <a:srgbClr val="777775"/>
                </a:solidFill>
              </a:rPr>
              <a:t>instance</a:t>
            </a:r>
            <a:r>
              <a:rPr sz="4700">
                <a:solidFill>
                  <a:srgbClr val="777775"/>
                </a:solidFill>
              </a:rPr>
              <a:t> very easy, regardless of network settings.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75" name="Shape 375"/>
          <p:cNvSpPr/>
          <p:nvPr/>
        </p:nvSpPr>
        <p:spPr>
          <a:xfrm>
            <a:off x="1422400" y="44647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</a:t>
            </a:r>
          </a:p>
        </p:txBody>
      </p:sp>
      <p:sp>
        <p:nvSpPr>
          <p:cNvPr id="376" name="Shape 376"/>
          <p:cNvSpPr/>
          <p:nvPr/>
        </p:nvSpPr>
        <p:spPr>
          <a:xfrm>
            <a:off x="14224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Alice’s Computer</a:t>
            </a:r>
          </a:p>
        </p:txBody>
      </p:sp>
      <p:sp>
        <p:nvSpPr>
          <p:cNvPr id="377" name="Shape 3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Sharing VM Instances</a:t>
            </a:r>
          </a:p>
        </p:txBody>
      </p:sp>
      <p:sp>
        <p:nvSpPr>
          <p:cNvPr id="378" name="Shape 378"/>
          <p:cNvSpPr/>
          <p:nvPr>
            <p:ph type="body" idx="1"/>
          </p:nvPr>
        </p:nvSpPr>
        <p:spPr>
          <a:xfrm>
            <a:off x="1390625" y="2349500"/>
            <a:ext cx="10223550" cy="1213466"/>
          </a:xfrm>
          <a:prstGeom prst="rect">
            <a:avLst/>
          </a:prstGeom>
        </p:spPr>
        <p:txBody>
          <a:bodyPr/>
          <a:lstStyle>
            <a:lvl1pPr marL="463465" indent="-463465" defTabSz="537463">
              <a:spcBef>
                <a:spcPts val="2900"/>
              </a:spcBef>
              <a:buBlip>
                <a:blip r:embed="rId4"/>
              </a:buBlip>
              <a:defRPr sz="386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64">
                <a:solidFill>
                  <a:srgbClr val="777775"/>
                </a:solidFill>
              </a:rPr>
              <a:t>Example 1: Alice wants to demo a web app. 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81" name="Shape 381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up</a:t>
            </a:r>
          </a:p>
        </p:txBody>
      </p:sp>
      <p:sp>
        <p:nvSpPr>
          <p:cNvPr id="382" name="Shape 382"/>
          <p:cNvSpPr/>
          <p:nvPr/>
        </p:nvSpPr>
        <p:spPr>
          <a:xfrm>
            <a:off x="1422400" y="44647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</a:t>
            </a:r>
          </a:p>
        </p:txBody>
      </p:sp>
      <p:sp>
        <p:nvSpPr>
          <p:cNvPr id="383" name="Shape 383"/>
          <p:cNvSpPr/>
          <p:nvPr/>
        </p:nvSpPr>
        <p:spPr>
          <a:xfrm>
            <a:off x="14224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Alice’s Computer</a:t>
            </a:r>
          </a:p>
        </p:txBody>
      </p:sp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Sharing VM Instances</a:t>
            </a:r>
          </a:p>
        </p:txBody>
      </p:sp>
      <p:sp>
        <p:nvSpPr>
          <p:cNvPr id="385" name="Shape 385"/>
          <p:cNvSpPr/>
          <p:nvPr/>
        </p:nvSpPr>
        <p:spPr>
          <a:xfrm>
            <a:off x="3479800" y="5528419"/>
            <a:ext cx="1858665" cy="1015108"/>
          </a:xfrm>
          <a:prstGeom prst="roundRect">
            <a:avLst>
              <a:gd name="adj" fmla="val 18766"/>
            </a:avLst>
          </a:prstGeom>
          <a:blipFill>
            <a:blip r:embed="rId4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Virtual Webserver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</a:p>
        </p:txBody>
      </p:sp>
      <p:sp>
        <p:nvSpPr>
          <p:cNvPr id="386" name="Shape 386"/>
          <p:cNvSpPr/>
          <p:nvPr>
            <p:ph type="body" idx="1"/>
          </p:nvPr>
        </p:nvSpPr>
        <p:spPr>
          <a:xfrm>
            <a:off x="1390625" y="2349500"/>
            <a:ext cx="10223550" cy="1213466"/>
          </a:xfrm>
          <a:prstGeom prst="rect">
            <a:avLst/>
          </a:prstGeom>
        </p:spPr>
        <p:txBody>
          <a:bodyPr/>
          <a:lstStyle>
            <a:lvl1pPr marL="503766" indent="-503766">
              <a:buBlip>
                <a:blip r:embed="rId5"/>
              </a:buBlip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777775"/>
                </a:solidFill>
              </a:rPr>
              <a:t>Step 1: Create an instance.</a:t>
            </a:r>
          </a:p>
        </p:txBody>
      </p:sp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nodeType="afterEffect" presetClass="entr" presetSubtype="0" presetID="9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1"/>
      <p:bldP build="whole" bldLvl="1" animBg="1" rev="0" advAuto="0" spid="38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389" name="Shape 3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Sharing VM Instances</a:t>
            </a:r>
          </a:p>
        </p:txBody>
      </p:sp>
      <p:sp>
        <p:nvSpPr>
          <p:cNvPr id="390" name="Shape 390"/>
          <p:cNvSpPr/>
          <p:nvPr>
            <p:ph type="body" idx="1"/>
          </p:nvPr>
        </p:nvSpPr>
        <p:spPr>
          <a:xfrm>
            <a:off x="1390625" y="2349500"/>
            <a:ext cx="10223550" cy="1213466"/>
          </a:xfrm>
          <a:prstGeom prst="rect">
            <a:avLst/>
          </a:prstGeom>
        </p:spPr>
        <p:txBody>
          <a:bodyPr/>
          <a:lstStyle>
            <a:lvl1pPr marL="347598" indent="-347598" defTabSz="403097">
              <a:spcBef>
                <a:spcPts val="2200"/>
              </a:spcBef>
              <a:buBlip>
                <a:blip r:embed="rId3"/>
              </a:buBlip>
              <a:defRPr sz="289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98">
                <a:solidFill>
                  <a:srgbClr val="777775"/>
                </a:solidFill>
              </a:rPr>
              <a:t>Step 2: Enable sharing. Shared traffic is facilitated by the vagrant cloud servers, using a dynamically assigned name.</a:t>
            </a:r>
          </a:p>
        </p:txBody>
      </p:sp>
      <p:sp>
        <p:nvSpPr>
          <p:cNvPr id="391" name="Shape 391"/>
          <p:cNvSpPr/>
          <p:nvPr/>
        </p:nvSpPr>
        <p:spPr>
          <a:xfrm>
            <a:off x="5867400" y="5607322"/>
            <a:ext cx="1270000" cy="849562"/>
          </a:xfrm>
          <a:prstGeom prst="roundRect">
            <a:avLst>
              <a:gd name="adj" fmla="val 22423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 Cloud</a:t>
            </a:r>
          </a:p>
        </p:txBody>
      </p:sp>
      <p:sp>
        <p:nvSpPr>
          <p:cNvPr id="392" name="Shape 392"/>
          <p:cNvSpPr/>
          <p:nvPr/>
        </p:nvSpPr>
        <p:spPr>
          <a:xfrm>
            <a:off x="1422400" y="44647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</a:t>
            </a:r>
          </a:p>
        </p:txBody>
      </p:sp>
      <p:sp>
        <p:nvSpPr>
          <p:cNvPr id="393" name="Shape 393"/>
          <p:cNvSpPr/>
          <p:nvPr/>
        </p:nvSpPr>
        <p:spPr>
          <a:xfrm>
            <a:off x="5344886" y="6032103"/>
            <a:ext cx="543566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3479800" y="5528419"/>
            <a:ext cx="1858665" cy="1015108"/>
          </a:xfrm>
          <a:prstGeom prst="roundRect">
            <a:avLst>
              <a:gd name="adj" fmla="val 18766"/>
            </a:avLst>
          </a:prstGeom>
          <a:blipFill>
            <a:blip r:embed="rId6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Virtual Webserver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</a:p>
        </p:txBody>
      </p:sp>
      <p:sp>
        <p:nvSpPr>
          <p:cNvPr id="395" name="Shape 395"/>
          <p:cNvSpPr/>
          <p:nvPr/>
        </p:nvSpPr>
        <p:spPr>
          <a:xfrm>
            <a:off x="14224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7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Alice’s Computer</a:t>
            </a:r>
          </a:p>
        </p:txBody>
      </p:sp>
      <p:sp>
        <p:nvSpPr>
          <p:cNvPr id="396" name="Shape 396"/>
          <p:cNvSpPr/>
          <p:nvPr/>
        </p:nvSpPr>
        <p:spPr>
          <a:xfrm>
            <a:off x="9203280" y="5506849"/>
            <a:ext cx="1858665" cy="1050509"/>
          </a:xfrm>
          <a:prstGeom prst="roundRect">
            <a:avLst>
              <a:gd name="adj" fmla="val 18134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2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Incoming http requests.</a:t>
            </a:r>
          </a:p>
        </p:txBody>
      </p:sp>
      <p:cxnSp>
        <p:nvCxnSpPr>
          <p:cNvPr id="397" name="Connector 397"/>
          <p:cNvCxnSpPr>
            <a:stCxn id="391" idx="0"/>
            <a:endCxn id="396" idx="0"/>
          </p:cNvCxnSpPr>
          <p:nvPr/>
        </p:nvCxnSpPr>
        <p:spPr>
          <a:xfrm>
            <a:off x="6502400" y="6032103"/>
            <a:ext cx="3630213" cy="1"/>
          </a:xfrm>
          <a:prstGeom prst="straightConnector1">
            <a:avLst/>
          </a:prstGeom>
          <a:ln w="50800">
            <a:solidFill>
              <a:srgbClr val="A2A1A6"/>
            </a:solidFill>
            <a:miter lim="400000"/>
            <a:headEnd type="triangle"/>
          </a:ln>
        </p:spPr>
      </p:cxnSp>
      <p:sp>
        <p:nvSpPr>
          <p:cNvPr id="398" name="Shape 398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share</a:t>
            </a:r>
          </a:p>
        </p:txBody>
      </p:sp>
      <p:sp>
        <p:nvSpPr>
          <p:cNvPr id="399" name="Shape 399"/>
          <p:cNvSpPr/>
          <p:nvPr/>
        </p:nvSpPr>
        <p:spPr>
          <a:xfrm>
            <a:off x="2087964" y="8285800"/>
            <a:ext cx="9159072" cy="645028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i="1" sz="3700" u="sng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  <a:hlinkClick r:id="rId9" invalidUrl="" action="" tgtFrame="" tooltip="" history="1" highlightClick="0" endSnd="0"/>
              </a:defRPr>
            </a:lvl1pPr>
          </a:lstStyle>
          <a:p>
            <a:pPr lvl="0">
              <a:defRPr i="0" sz="1800" u="none">
                <a:solidFill>
                  <a:srgbClr val="000000"/>
                </a:solidFill>
              </a:defRPr>
            </a:pPr>
            <a:r>
              <a:rPr i="1" sz="3700" u="sng">
                <a:solidFill>
                  <a:srgbClr val="FEFBFF"/>
                </a:solidFill>
                <a:hlinkClick r:id="rId9" invalidUrl="" action="" tgtFrame="" tooltip="" history="1" highlightClick="0" endSnd="0"/>
              </a:rPr>
              <a:t>http://busy-bee-1234.vagrantcloud.com</a:t>
            </a:r>
          </a:p>
        </p:txBody>
      </p:sp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nodeType="afterEffect" presetClass="entr" presetSubtype="0" presetID="9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nodeType="afterEffect" presetClass="entr" presetSubtype="0" presetID="1" grpId="4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nodeType="afterEffect" presetClass="entr" presetSubtype="0" presetID="9" grpId="5" fill="hold">
                                  <p:stCondLst>
                                    <p:cond delay="4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nodeType="afterEffect" presetClass="entr" presetSubtype="0" presetID="9" grpId="6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4"/>
      <p:bldP build="whole" bldLvl="1" animBg="1" rev="0" advAuto="0" spid="397" grpId="6"/>
      <p:bldP build="whole" bldLvl="1" animBg="1" rev="0" advAuto="0" spid="393" grpId="3"/>
      <p:bldP build="whole" bldLvl="1" animBg="1" rev="0" advAuto="0" spid="391" grpId="2"/>
      <p:bldP build="whole" bldLvl="1" animBg="1" rev="0" advAuto="0" spid="398" grpId="1"/>
      <p:bldP build="whole" bldLvl="1" animBg="1" rev="0" advAuto="0" spid="396" grpId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2087964" y="7577754"/>
            <a:ext cx="9159072" cy="645028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Sharing VM Instances</a:t>
            </a: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xfrm>
            <a:off x="1390625" y="2349500"/>
            <a:ext cx="10223550" cy="1822178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Example 2: Alice wants to share her development instance. </a:t>
            </a:r>
          </a:p>
        </p:txBody>
      </p:sp>
      <p:sp>
        <p:nvSpPr>
          <p:cNvPr id="406" name="Shape 406"/>
          <p:cNvSpPr/>
          <p:nvPr/>
        </p:nvSpPr>
        <p:spPr>
          <a:xfrm>
            <a:off x="5867400" y="5607322"/>
            <a:ext cx="1270000" cy="849562"/>
          </a:xfrm>
          <a:prstGeom prst="roundRect">
            <a:avLst>
              <a:gd name="adj" fmla="val 224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 Cloud</a:t>
            </a:r>
          </a:p>
        </p:txBody>
      </p:sp>
      <p:sp>
        <p:nvSpPr>
          <p:cNvPr id="407" name="Shape 407"/>
          <p:cNvSpPr/>
          <p:nvPr/>
        </p:nvSpPr>
        <p:spPr>
          <a:xfrm>
            <a:off x="1422400" y="44647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</a:t>
            </a:r>
          </a:p>
        </p:txBody>
      </p:sp>
      <p:sp>
        <p:nvSpPr>
          <p:cNvPr id="408" name="Shape 408"/>
          <p:cNvSpPr/>
          <p:nvPr/>
        </p:nvSpPr>
        <p:spPr>
          <a:xfrm flipV="1">
            <a:off x="4122439" y="6032103"/>
            <a:ext cx="1766014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9652000" y="44520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Bob</a:t>
            </a:r>
          </a:p>
        </p:txBody>
      </p:sp>
      <p:sp>
        <p:nvSpPr>
          <p:cNvPr id="410" name="Shape 410"/>
          <p:cNvSpPr/>
          <p:nvPr/>
        </p:nvSpPr>
        <p:spPr>
          <a:xfrm>
            <a:off x="96520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Bob’s Computer</a:t>
            </a:r>
          </a:p>
        </p:txBody>
      </p:sp>
      <p:sp>
        <p:nvSpPr>
          <p:cNvPr id="411" name="Shape 411"/>
          <p:cNvSpPr/>
          <p:nvPr/>
        </p:nvSpPr>
        <p:spPr>
          <a:xfrm>
            <a:off x="3479800" y="5528419"/>
            <a:ext cx="1858665" cy="1015108"/>
          </a:xfrm>
          <a:prstGeom prst="roundRect">
            <a:avLst>
              <a:gd name="adj" fmla="val 18766"/>
            </a:avLst>
          </a:prstGeom>
          <a:blipFill>
            <a:blip r:embed="rId7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Virtual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</a:p>
        </p:txBody>
      </p:sp>
      <p:sp>
        <p:nvSpPr>
          <p:cNvPr id="412" name="Shape 412"/>
          <p:cNvSpPr/>
          <p:nvPr/>
        </p:nvSpPr>
        <p:spPr>
          <a:xfrm>
            <a:off x="14224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8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Alice’s Computer</a:t>
            </a:r>
          </a:p>
        </p:txBody>
      </p:sp>
      <p:sp>
        <p:nvSpPr>
          <p:cNvPr id="413" name="Shape 413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share --ssh</a:t>
            </a:r>
          </a:p>
        </p:txBody>
      </p:sp>
      <p:sp>
        <p:nvSpPr>
          <p:cNvPr id="414" name="Shape 414"/>
          <p:cNvSpPr/>
          <p:nvPr/>
        </p:nvSpPr>
        <p:spPr>
          <a:xfrm>
            <a:off x="2087964" y="8285800"/>
            <a:ext cx="9159072" cy="645028"/>
          </a:xfrm>
          <a:prstGeom prst="rect">
            <a:avLst/>
          </a:prstGeom>
          <a:solidFill>
            <a:srgbClr val="0B5D18"/>
          </a:solid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i="1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700">
                <a:solidFill>
                  <a:srgbClr val="FEFBFF"/>
                </a:solidFill>
              </a:rPr>
              <a:t>busy-bee-1234</a:t>
            </a:r>
          </a:p>
        </p:txBody>
      </p:sp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9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nodeType="afterEffect" presetClass="entr" presetSubtype="0" presetID="1" grpId="4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8" grpId="3"/>
      <p:bldP build="whole" bldLvl="1" animBg="1" rev="0" advAuto="0" spid="414" grpId="4"/>
      <p:bldP build="whole" bldLvl="1" animBg="1" rev="0" advAuto="0" spid="406" grpId="2"/>
      <p:bldP build="whole" bldLvl="1" animBg="1" rev="0" advAuto="0" spid="41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Sharing VM Instances</a:t>
            </a:r>
          </a:p>
        </p:txBody>
      </p:sp>
      <p:sp>
        <p:nvSpPr>
          <p:cNvPr id="418" name="Shape 418"/>
          <p:cNvSpPr/>
          <p:nvPr>
            <p:ph type="body" idx="1"/>
          </p:nvPr>
        </p:nvSpPr>
        <p:spPr>
          <a:xfrm>
            <a:off x="1390625" y="2349500"/>
            <a:ext cx="10223550" cy="1904951"/>
          </a:xfrm>
          <a:prstGeom prst="rect">
            <a:avLst/>
          </a:prstGeom>
        </p:spPr>
        <p:txBody>
          <a:bodyPr/>
          <a:lstStyle/>
          <a:p>
            <a:pPr lvl="0" marL="375665" indent="-375665" defTabSz="508254">
              <a:spcBef>
                <a:spcPts val="27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132">
                <a:solidFill>
                  <a:srgbClr val="777775"/>
                </a:solidFill>
              </a:rPr>
              <a:t>Note, there is </a:t>
            </a:r>
            <a:r>
              <a:rPr b="1" sz="3132">
                <a:solidFill>
                  <a:srgbClr val="777775"/>
                </a:solidFill>
              </a:rPr>
              <a:t>no</a:t>
            </a:r>
            <a:r>
              <a:rPr sz="3132">
                <a:solidFill>
                  <a:srgbClr val="777775"/>
                </a:solidFill>
              </a:rPr>
              <a:t> direct connection between Bob and Alice.  It all passes through the Vagrant Cloud service.</a:t>
            </a:r>
            <a:endParaRPr sz="3132">
              <a:solidFill>
                <a:srgbClr val="777775"/>
              </a:solidFill>
            </a:endParaRPr>
          </a:p>
          <a:p>
            <a:pPr lvl="0" marL="375665" indent="-375665" defTabSz="508254">
              <a:spcBef>
                <a:spcPts val="2700"/>
              </a:spcBef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132">
                <a:solidFill>
                  <a:srgbClr val="777775"/>
                </a:solidFill>
              </a:rPr>
              <a:t>The connection is password protected.</a:t>
            </a:r>
          </a:p>
        </p:txBody>
      </p:sp>
      <p:sp>
        <p:nvSpPr>
          <p:cNvPr id="419" name="Shape 419"/>
          <p:cNvSpPr/>
          <p:nvPr/>
        </p:nvSpPr>
        <p:spPr>
          <a:xfrm>
            <a:off x="5867400" y="5607322"/>
            <a:ext cx="1270000" cy="849562"/>
          </a:xfrm>
          <a:prstGeom prst="roundRect">
            <a:avLst>
              <a:gd name="adj" fmla="val 22423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 Cloud</a:t>
            </a:r>
          </a:p>
        </p:txBody>
      </p:sp>
      <p:sp>
        <p:nvSpPr>
          <p:cNvPr id="420" name="Shape 420"/>
          <p:cNvSpPr/>
          <p:nvPr/>
        </p:nvSpPr>
        <p:spPr>
          <a:xfrm>
            <a:off x="1422400" y="44647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</a:t>
            </a:r>
          </a:p>
        </p:txBody>
      </p:sp>
      <p:sp>
        <p:nvSpPr>
          <p:cNvPr id="421" name="Shape 421"/>
          <p:cNvSpPr/>
          <p:nvPr/>
        </p:nvSpPr>
        <p:spPr>
          <a:xfrm>
            <a:off x="5317412" y="6032103"/>
            <a:ext cx="571040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22" name="Shape 422"/>
          <p:cNvSpPr/>
          <p:nvPr/>
        </p:nvSpPr>
        <p:spPr>
          <a:xfrm>
            <a:off x="9652000" y="4452019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Bob</a:t>
            </a:r>
          </a:p>
        </p:txBody>
      </p:sp>
      <p:sp>
        <p:nvSpPr>
          <p:cNvPr id="423" name="Shape 423"/>
          <p:cNvSpPr/>
          <p:nvPr/>
        </p:nvSpPr>
        <p:spPr>
          <a:xfrm flipH="1">
            <a:off x="7126820" y="6032103"/>
            <a:ext cx="2682347" cy="1"/>
          </a:xfrm>
          <a:prstGeom prst="line">
            <a:avLst/>
          </a:prstGeom>
          <a:ln w="50800">
            <a:solidFill>
              <a:srgbClr val="A2A1A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24" name="Shape 424"/>
          <p:cNvSpPr/>
          <p:nvPr/>
        </p:nvSpPr>
        <p:spPr>
          <a:xfrm>
            <a:off x="96520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3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Bob’s Computer</a:t>
            </a:r>
          </a:p>
        </p:txBody>
      </p:sp>
      <p:sp>
        <p:nvSpPr>
          <p:cNvPr id="425" name="Shape 425"/>
          <p:cNvSpPr/>
          <p:nvPr/>
        </p:nvSpPr>
        <p:spPr>
          <a:xfrm>
            <a:off x="3479800" y="5528419"/>
            <a:ext cx="1858665" cy="1015108"/>
          </a:xfrm>
          <a:prstGeom prst="roundRect">
            <a:avLst>
              <a:gd name="adj" fmla="val 18766"/>
            </a:avLst>
          </a:prstGeom>
          <a:blipFill>
            <a:blip r:embed="rId9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Virtual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</a:p>
        </p:txBody>
      </p:sp>
      <p:sp>
        <p:nvSpPr>
          <p:cNvPr id="426" name="Shape 426"/>
          <p:cNvSpPr/>
          <p:nvPr/>
        </p:nvSpPr>
        <p:spPr>
          <a:xfrm>
            <a:off x="1422400" y="5607322"/>
            <a:ext cx="1858665" cy="849562"/>
          </a:xfrm>
          <a:prstGeom prst="roundRect">
            <a:avLst>
              <a:gd name="adj" fmla="val 22423"/>
            </a:avLst>
          </a:prstGeom>
          <a:blipFill>
            <a:blip r:embed="rId10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Alice’s Computer</a:t>
            </a:r>
          </a:p>
        </p:txBody>
      </p:sp>
      <p:sp>
        <p:nvSpPr>
          <p:cNvPr id="427" name="Shape 427"/>
          <p:cNvSpPr/>
          <p:nvPr/>
        </p:nvSpPr>
        <p:spPr>
          <a:xfrm>
            <a:off x="2087964" y="7578228"/>
            <a:ext cx="9159072" cy="6450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EFBFF"/>
                </a:solidFill>
              </a:rPr>
              <a:t>$ vagrant connect —ssh busy-bee-1234</a:t>
            </a:r>
          </a:p>
        </p:txBody>
      </p:sp>
      <p:sp>
        <p:nvSpPr>
          <p:cNvPr id="428" name="Shape 428"/>
          <p:cNvSpPr/>
          <p:nvPr/>
        </p:nvSpPr>
        <p:spPr>
          <a:xfrm>
            <a:off x="2087964" y="8285800"/>
            <a:ext cx="9159072" cy="645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A2A1A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cap="none" i="1" sz="3700">
                <a:solidFill>
                  <a:srgbClr val="FEFB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700">
                <a:solidFill>
                  <a:srgbClr val="FEFBFF"/>
                </a:solidFill>
              </a:rPr>
              <a:t>alices-virtual-instance&gt;</a:t>
            </a:r>
          </a:p>
        </p:txBody>
      </p:sp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nodeType="afterEffect" presetClass="entr" presetSubtype="0" presetID="9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3"/>
      <p:bldP build="whole" bldLvl="1" animBg="1" rev="0" advAuto="0" spid="427" grpId="1"/>
      <p:bldP build="whole" bldLvl="1" animBg="1" rev="0" advAuto="0" spid="423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Creating Boxes</a:t>
            </a:r>
          </a:p>
        </p:txBody>
      </p:sp>
      <p:sp>
        <p:nvSpPr>
          <p:cNvPr id="433" name="Shape 4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Vagrant presupposes several things about the box.</a:t>
            </a:r>
            <a:endParaRPr sz="3600">
              <a:solidFill>
                <a:srgbClr val="77777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There is a user named ‘vagrant’.</a:t>
            </a:r>
            <a:endParaRPr sz="3600">
              <a:solidFill>
                <a:srgbClr val="77777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‘vagrant’ has ‘NOPASSWD’ sudo access.</a:t>
            </a:r>
            <a:endParaRPr sz="3600">
              <a:solidFill>
                <a:srgbClr val="77777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The tools specific to the VM architecture have been installed and configured.</a:t>
            </a:r>
            <a:endParaRPr sz="3600">
              <a:solidFill>
                <a:srgbClr val="77777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... other settings.</a:t>
            </a:r>
          </a:p>
        </p:txBody>
      </p:sp>
    </p:spTree>
  </p:cSld>
  <p:clrMapOvr>
    <a:masterClrMapping/>
  </p:clrMapOvr>
  <p:transition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Creating Base VM Images</a:t>
            </a:r>
          </a:p>
        </p:txBody>
      </p:sp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These steps can all be done by hand; this makes it possible to convert an existing VM instance into a vagrant box.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It can be very tedious, particularly if you will be regularly creating new base images.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Enter </a:t>
            </a:r>
            <a:r>
              <a:rPr i="1" sz="3600">
                <a:solidFill>
                  <a:srgbClr val="777775"/>
                </a:solidFill>
              </a:rPr>
              <a:t>VeeWee</a:t>
            </a:r>
            <a:r>
              <a:rPr sz="3600">
                <a:solidFill>
                  <a:srgbClr val="777775"/>
                </a:solidFill>
              </a:rPr>
              <a:t>.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 flipV="1">
            <a:off x="3492564" y="6199904"/>
            <a:ext cx="1676320" cy="20792"/>
          </a:xfrm>
          <a:prstGeom prst="line">
            <a:avLst/>
          </a:prstGeom>
          <a:ln w="50800">
            <a:solidFill>
              <a:srgbClr val="A2A1A6"/>
            </a:solidFill>
            <a:miter lim="400000"/>
            <a:tailEnd type="stealth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9" name="Shape 439"/>
          <p:cNvSpPr/>
          <p:nvPr/>
        </p:nvSpPr>
        <p:spPr>
          <a:xfrm flipV="1">
            <a:off x="7112064" y="6199904"/>
            <a:ext cx="1676320" cy="20792"/>
          </a:xfrm>
          <a:prstGeom prst="line">
            <a:avLst/>
          </a:prstGeom>
          <a:ln w="50800">
            <a:solidFill>
              <a:srgbClr val="A2A1A6"/>
            </a:solidFill>
            <a:miter lim="400000"/>
            <a:tailEnd type="stealth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40" name="Shape 440"/>
          <p:cNvSpPr/>
          <p:nvPr/>
        </p:nvSpPr>
        <p:spPr>
          <a:xfrm flipV="1">
            <a:off x="3480874" y="4786814"/>
            <a:ext cx="1676321" cy="20793"/>
          </a:xfrm>
          <a:prstGeom prst="line">
            <a:avLst/>
          </a:prstGeom>
          <a:ln w="50800">
            <a:solidFill>
              <a:srgbClr val="A2A1A6"/>
            </a:solidFill>
            <a:miter lim="400000"/>
            <a:tailEnd type="stealth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41" name="Shape 441"/>
          <p:cNvSpPr/>
          <p:nvPr/>
        </p:nvSpPr>
        <p:spPr>
          <a:xfrm flipV="1">
            <a:off x="7112064" y="4777504"/>
            <a:ext cx="1676320" cy="20792"/>
          </a:xfrm>
          <a:prstGeom prst="line">
            <a:avLst/>
          </a:prstGeom>
          <a:ln w="50800">
            <a:solidFill>
              <a:srgbClr val="A2A1A6"/>
            </a:solidFill>
            <a:miter lim="400000"/>
            <a:tailEnd type="stealth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42" name="Shape 442"/>
          <p:cNvSpPr/>
          <p:nvPr>
            <p:ph type="title"/>
          </p:nvPr>
        </p:nvSpPr>
        <p:spPr>
          <a:xfrm>
            <a:off x="1041400" y="359344"/>
            <a:ext cx="10922000" cy="2438401"/>
          </a:xfrm>
          <a:prstGeom prst="rect">
            <a:avLst/>
          </a:prstGeom>
        </p:spPr>
        <p:txBody>
          <a:bodyPr/>
          <a:lstStyle>
            <a:lvl1pPr>
              <a:defRPr sz="7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700">
                <a:solidFill>
                  <a:srgbClr val="5C89A5"/>
                </a:solidFill>
              </a:rPr>
              <a:t>VeeWee</a:t>
            </a:r>
          </a:p>
        </p:txBody>
      </p:sp>
      <p:sp>
        <p:nvSpPr>
          <p:cNvPr id="443" name="Shape 443"/>
          <p:cNvSpPr/>
          <p:nvPr/>
        </p:nvSpPr>
        <p:spPr>
          <a:xfrm>
            <a:off x="8789461" y="4302598"/>
            <a:ext cx="1990383" cy="940823"/>
          </a:xfrm>
          <a:prstGeom prst="roundRect">
            <a:avLst>
              <a:gd name="adj" fmla="val 20248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3. Update all base packages</a:t>
            </a:r>
          </a:p>
        </p:txBody>
      </p:sp>
      <p:sp>
        <p:nvSpPr>
          <p:cNvPr id="444" name="Shape 444"/>
          <p:cNvSpPr/>
          <p:nvPr/>
        </p:nvSpPr>
        <p:spPr>
          <a:xfrm>
            <a:off x="7067143" y="6989574"/>
            <a:ext cx="1990383" cy="1209297"/>
          </a:xfrm>
          <a:prstGeom prst="roundRect">
            <a:avLst>
              <a:gd name="adj" fmla="val 15753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5a. (Optional) Install Provisioning Tools (Chef, Puppet)</a:t>
            </a:r>
          </a:p>
        </p:txBody>
      </p:sp>
      <p:sp>
        <p:nvSpPr>
          <p:cNvPr id="445" name="Shape 445"/>
          <p:cNvSpPr/>
          <p:nvPr/>
        </p:nvSpPr>
        <p:spPr>
          <a:xfrm>
            <a:off x="8789461" y="5724572"/>
            <a:ext cx="1990383" cy="940823"/>
          </a:xfrm>
          <a:prstGeom prst="roundRect">
            <a:avLst>
              <a:gd name="adj" fmla="val 20248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6. Export the VM as a vagrant ‘box’.</a:t>
            </a:r>
          </a:p>
        </p:txBody>
      </p:sp>
      <p:sp>
        <p:nvSpPr>
          <p:cNvPr id="446" name="Shape 446"/>
          <p:cNvSpPr/>
          <p:nvPr/>
        </p:nvSpPr>
        <p:spPr>
          <a:xfrm>
            <a:off x="5163291" y="4302598"/>
            <a:ext cx="1990383" cy="940823"/>
          </a:xfrm>
          <a:prstGeom prst="roundRect">
            <a:avLst>
              <a:gd name="adj" fmla="val 20248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2 .Create a VM Instance using the .iso file.</a:t>
            </a:r>
          </a:p>
        </p:txBody>
      </p:sp>
      <p:sp>
        <p:nvSpPr>
          <p:cNvPr id="447" name="Shape 447"/>
          <p:cNvSpPr/>
          <p:nvPr/>
        </p:nvSpPr>
        <p:spPr>
          <a:xfrm>
            <a:off x="487551" y="2340767"/>
            <a:ext cx="10531596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800"/>
              </a:spcBef>
              <a:defRPr cap="none" sz="3600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Veewee is a command-line tool for creating Vagrant boxes. VeeWee does the following:</a:t>
            </a:r>
          </a:p>
        </p:txBody>
      </p:sp>
      <p:sp>
        <p:nvSpPr>
          <p:cNvPr id="448" name="Shape 448"/>
          <p:cNvSpPr/>
          <p:nvPr/>
        </p:nvSpPr>
        <p:spPr>
          <a:xfrm>
            <a:off x="1537121" y="4302598"/>
            <a:ext cx="1990382" cy="940823"/>
          </a:xfrm>
          <a:prstGeom prst="roundRect">
            <a:avLst>
              <a:gd name="adj" fmla="val 20248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1. Download the desired .iso file.</a:t>
            </a:r>
          </a:p>
        </p:txBody>
      </p:sp>
      <p:sp>
        <p:nvSpPr>
          <p:cNvPr id="449" name="Shape 449"/>
          <p:cNvSpPr/>
          <p:nvPr/>
        </p:nvSpPr>
        <p:spPr>
          <a:xfrm>
            <a:off x="5163291" y="5724572"/>
            <a:ext cx="1990383" cy="940823"/>
          </a:xfrm>
          <a:prstGeom prst="roundRect">
            <a:avLst>
              <a:gd name="adj" fmla="val 20248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5. Install Vagrant Settings</a:t>
            </a:r>
          </a:p>
        </p:txBody>
      </p:sp>
      <p:sp>
        <p:nvSpPr>
          <p:cNvPr id="450" name="Shape 450"/>
          <p:cNvSpPr/>
          <p:nvPr/>
        </p:nvSpPr>
        <p:spPr>
          <a:xfrm>
            <a:off x="1537121" y="5724572"/>
            <a:ext cx="1990382" cy="940823"/>
          </a:xfrm>
          <a:prstGeom prst="roundRect">
            <a:avLst>
              <a:gd name="adj" fmla="val 20248"/>
            </a:avLst>
          </a:prstGeom>
          <a:blipFill>
            <a:blip r:embed="rId3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4. Download &amp; Install VM Architecture Tools</a:t>
            </a:r>
          </a:p>
        </p:txBody>
      </p:sp>
      <p:sp>
        <p:nvSpPr>
          <p:cNvPr id="451" name="Shape 451"/>
          <p:cNvSpPr/>
          <p:nvPr/>
        </p:nvSpPr>
        <p:spPr>
          <a:xfrm>
            <a:off x="7934045" y="6197720"/>
            <a:ext cx="9598" cy="793810"/>
          </a:xfrm>
          <a:prstGeom prst="line">
            <a:avLst/>
          </a:prstGeom>
          <a:ln w="50800">
            <a:solidFill>
              <a:srgbClr val="A2A1A6"/>
            </a:solidFill>
            <a:miter lim="400000"/>
            <a:tailEnd type="stealth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5C89A5"/>
                </a:solidFill>
              </a:rPr>
              <a:t>Goal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777775"/>
                </a:solidFill>
              </a:rPr>
              <a:t>I am </a:t>
            </a:r>
            <a:r>
              <a:rPr i="1" sz="4900">
                <a:solidFill>
                  <a:srgbClr val="777775"/>
                </a:solidFill>
              </a:rPr>
              <a:t>not</a:t>
            </a:r>
            <a:r>
              <a:rPr sz="4900">
                <a:solidFill>
                  <a:srgbClr val="777775"/>
                </a:solidFill>
              </a:rPr>
              <a:t> going to teach the room how to use Vagrant.</a:t>
            </a:r>
            <a:endParaRPr sz="4900">
              <a:solidFill>
                <a:srgbClr val="777775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777775"/>
                </a:solidFill>
              </a:rPr>
              <a:t>Instead, I will (hopefully) convince the room that </a:t>
            </a:r>
            <a:r>
              <a:rPr b="1" sz="4900">
                <a:solidFill>
                  <a:srgbClr val="777775"/>
                </a:solidFill>
              </a:rPr>
              <a:t>Vagrant is worth knowing about.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How do these tools help us as developers?</a:t>
            </a: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xfrm>
            <a:off x="1041400" y="2768600"/>
            <a:ext cx="10922000" cy="59451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It depends on the developer and the use case.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351251" defTabSz="502412">
              <a:defRPr sz="670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08">
                <a:solidFill>
                  <a:srgbClr val="5C89A5"/>
                </a:solidFill>
              </a:rPr>
              <a:t>How can we use these tools to help our community?</a:t>
            </a:r>
          </a:p>
        </p:txBody>
      </p:sp>
      <p:sp>
        <p:nvSpPr>
          <p:cNvPr id="461" name="Shape 461"/>
          <p:cNvSpPr/>
          <p:nvPr>
            <p:ph type="body" idx="1"/>
          </p:nvPr>
        </p:nvSpPr>
        <p:spPr>
          <a:xfrm>
            <a:off x="1041400" y="2781300"/>
            <a:ext cx="10922000" cy="28448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Providing pre-built boxes for workshops, conferences?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Specialized, sandboxed configurations (Thredds, LDM) that use port forwarding?</a:t>
            </a:r>
          </a:p>
        </p:txBody>
      </p:sp>
      <p:sp>
        <p:nvSpPr>
          <p:cNvPr id="462" name="Shape 462"/>
          <p:cNvSpPr/>
          <p:nvPr/>
        </p:nvSpPr>
        <p:spPr>
          <a:xfrm>
            <a:off x="2012530" y="5910101"/>
            <a:ext cx="9089188" cy="585878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4800"/>
              </a:spcBef>
              <a:defRPr cap="none" sz="3100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777775"/>
                </a:solidFill>
              </a:rPr>
              <a:t>$ git clone git://github.com/WardF/vagrant-thredds</a:t>
            </a:r>
          </a:p>
        </p:txBody>
      </p:sp>
      <p:sp>
        <p:nvSpPr>
          <p:cNvPr id="463" name="Shape 463"/>
          <p:cNvSpPr/>
          <p:nvPr/>
        </p:nvSpPr>
        <p:spPr>
          <a:xfrm>
            <a:off x="1096124" y="6909776"/>
            <a:ext cx="10922001" cy="59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92938" indent="-392938" algn="l" defTabSz="531622">
              <a:spcBef>
                <a:spcPts val="2900"/>
              </a:spcBef>
              <a:buSzPct val="50000"/>
              <a:buBlip>
                <a:blip r:embed="rId2"/>
              </a:buBlip>
              <a:defRPr cap="none" sz="3276">
                <a:solidFill>
                  <a:srgbClr val="7777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777775"/>
                </a:solidFill>
              </a:rPr>
              <a:t>This is almost certainly just the tip of the iceberg.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Useful Links</a:t>
            </a:r>
          </a:p>
        </p:txBody>
      </p:sp>
      <p:sp>
        <p:nvSpPr>
          <p:cNvPr id="466" name="Shape 4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77775"/>
                </a:solidFill>
                <a:hlinkClick r:id="rId3" invalidUrl="" action="" tgtFrame="" tooltip="" history="1" highlightClick="0" endSnd="0"/>
              </a:rPr>
              <a:t>http://vagrantup.com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77775"/>
                </a:solidFill>
                <a:hlinkClick r:id="rId4" invalidUrl="" action="" tgtFrame="" tooltip="" history="1" highlightClick="0" endSnd="0"/>
              </a:rPr>
              <a:t>http://vagrantcloud.com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77775"/>
                </a:solidFill>
                <a:hlinkClick r:id="rId5" invalidUrl="" action="" tgtFrame="" tooltip="" history="1" highlightClick="0" endSnd="0"/>
              </a:rPr>
              <a:t>http://cbednarski.com/articles/veewee/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77775"/>
                </a:solidFill>
                <a:hlinkClick r:id="rId6" invalidUrl="" action="" tgtFrame="" tooltip="" history="1" highlightClick="0" endSnd="0"/>
              </a:rPr>
              <a:t>http://github.com/WardF/vagrant-thredds</a:t>
            </a:r>
            <a:endParaRPr sz="3600">
              <a:solidFill>
                <a:srgbClr val="77777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77775"/>
                </a:solidFill>
                <a:hlinkClick r:id="rId7" invalidUrl="" action="" tgtFrame="" tooltip="" history="1" highlightClick="0" endSnd="0"/>
              </a:rPr>
              <a:t>http://github.com/WardF/nc-ci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100" name="Shape 100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101" name="Shape 101"/>
          <p:cNvSpPr/>
          <p:nvPr/>
        </p:nvSpPr>
        <p:spPr>
          <a:xfrm>
            <a:off x="7531100" y="5043785"/>
            <a:ext cx="1631901" cy="1164630"/>
          </a:xfrm>
          <a:prstGeom prst="roundRect">
            <a:avLst>
              <a:gd name="adj" fmla="val 16357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Instance</a:t>
            </a:r>
          </a:p>
        </p:txBody>
      </p:sp>
      <p:sp>
        <p:nvSpPr>
          <p:cNvPr id="102" name="Shape 102"/>
          <p:cNvSpPr/>
          <p:nvPr/>
        </p:nvSpPr>
        <p:spPr>
          <a:xfrm>
            <a:off x="5630763" y="5629771"/>
            <a:ext cx="1889275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1089471" y="2768600"/>
            <a:ext cx="10495658" cy="1909520"/>
          </a:xfrm>
          <a:prstGeom prst="rect">
            <a:avLst/>
          </a:prstGeom>
        </p:spPr>
        <p:txBody>
          <a:bodyPr/>
          <a:lstStyle>
            <a:lvl1pPr marL="467783" indent="-467783">
              <a:buBlip>
                <a:blip r:embed="rId3"/>
              </a:buBlip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777775"/>
                </a:solidFill>
              </a:rPr>
              <a:t>Vagrant is used to create and manage Virtual Machine instances on Windows, OSX and Linux. </a:t>
            </a:r>
          </a:p>
        </p:txBody>
      </p:sp>
      <p:sp>
        <p:nvSpPr>
          <p:cNvPr id="104" name="Shape 104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105" name="Connector 105"/>
          <p:cNvCxnSpPr>
            <a:stCxn id="104" idx="0"/>
            <a:endCxn id="100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1089471" y="2768600"/>
            <a:ext cx="9922596" cy="1115438"/>
          </a:xfrm>
          <a:prstGeom prst="rect">
            <a:avLst/>
          </a:prstGeom>
        </p:spPr>
        <p:txBody>
          <a:bodyPr/>
          <a:lstStyle>
            <a:lvl1pPr marL="408050" indent="-408050" defTabSz="473201">
              <a:spcBef>
                <a:spcPts val="2500"/>
              </a:spcBef>
              <a:buBlip>
                <a:blip r:embed="rId3"/>
              </a:buBlip>
              <a:defRPr sz="340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2">
                <a:solidFill>
                  <a:srgbClr val="777775"/>
                </a:solidFill>
              </a:rPr>
              <a:t>Vagrant is configured on a project-by-project basis.</a:t>
            </a:r>
          </a:p>
        </p:txBody>
      </p:sp>
      <p:sp>
        <p:nvSpPr>
          <p:cNvPr id="111" name="Shape 111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112" name="Shape 112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113" name="Connector 113"/>
          <p:cNvCxnSpPr>
            <a:stCxn id="112" idx="0"/>
            <a:endCxn id="111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14" name="Shape 114"/>
          <p:cNvSpPr/>
          <p:nvPr/>
        </p:nvSpPr>
        <p:spPr>
          <a:xfrm>
            <a:off x="7531100" y="5043785"/>
            <a:ext cx="1631901" cy="1164630"/>
          </a:xfrm>
          <a:prstGeom prst="roundRect">
            <a:avLst>
              <a:gd name="adj" fmla="val 16357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Instance</a:t>
            </a:r>
          </a:p>
        </p:txBody>
      </p:sp>
      <p:sp>
        <p:nvSpPr>
          <p:cNvPr id="115" name="Shape 115"/>
          <p:cNvSpPr/>
          <p:nvPr/>
        </p:nvSpPr>
        <p:spPr>
          <a:xfrm>
            <a:off x="5630763" y="5629771"/>
            <a:ext cx="1889275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3708400" y="4144724"/>
            <a:ext cx="5734001" cy="328414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118" name="Connector 118"/>
          <p:cNvCxnSpPr>
            <a:stCxn id="117" idx="0"/>
            <a:endCxn id="111" idx="0"/>
          </p:cNvCxnSpPr>
          <p:nvPr/>
        </p:nvCxnSpPr>
        <p:spPr>
          <a:xfrm flipV="1">
            <a:off x="4803750" y="5626100"/>
            <a:ext cx="1" cy="7566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19" name="Shape 119"/>
          <p:cNvSpPr/>
          <p:nvPr/>
        </p:nvSpPr>
        <p:spPr>
          <a:xfrm>
            <a:off x="3735455" y="4122371"/>
            <a:ext cx="150967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800">
                <a:solidFill>
                  <a:srgbClr val="5C89A5"/>
                </a:solidFill>
              </a:rPr>
              <a:t>Project/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5"/>
          <p:cNvGrpSpPr/>
          <p:nvPr/>
        </p:nvGrpSpPr>
        <p:grpSpPr>
          <a:xfrm>
            <a:off x="3708399" y="4122370"/>
            <a:ext cx="5734002" cy="3306496"/>
            <a:chOff x="0" y="0"/>
            <a:chExt cx="5734000" cy="3306494"/>
          </a:xfrm>
        </p:grpSpPr>
        <p:sp>
          <p:nvSpPr>
            <p:cNvPr id="123" name="Shape 123"/>
            <p:cNvSpPr/>
            <p:nvPr/>
          </p:nvSpPr>
          <p:spPr>
            <a:xfrm>
              <a:off x="0" y="22353"/>
              <a:ext cx="5734001" cy="328414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cap="none" sz="3000">
                  <a:solidFill>
                    <a:srgbClr val="FFFFFF"/>
                  </a:solidFill>
                  <a:effectLst>
                    <a:outerShdw sx="100000" sy="100000" kx="0" ky="0" algn="b" rotWithShape="0" blurRad="25400" dist="42435" dir="2388334">
                      <a:srgbClr val="000000">
                        <a:alpha val="48275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55" y="-1"/>
              <a:ext cx="1509675" cy="523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/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2800">
                  <a:solidFill>
                    <a:srgbClr val="5C89A5"/>
                  </a:solidFill>
                </a:rPr>
                <a:t>Project/</a:t>
              </a:r>
            </a:p>
          </p:txBody>
        </p:sp>
      </p:grpSp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1089471" y="2768600"/>
            <a:ext cx="10223551" cy="1483133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Vagrant can use a bootstrap script to </a:t>
            </a:r>
            <a:r>
              <a:rPr i="1" sz="3600">
                <a:solidFill>
                  <a:srgbClr val="777775"/>
                </a:solidFill>
              </a:rPr>
              <a:t>provision</a:t>
            </a:r>
            <a:r>
              <a:rPr sz="3600">
                <a:solidFill>
                  <a:srgbClr val="777775"/>
                </a:solidFill>
              </a:rPr>
              <a:t> a base VM for a particular purpose.</a:t>
            </a:r>
          </a:p>
        </p:txBody>
      </p:sp>
      <p:sp>
        <p:nvSpPr>
          <p:cNvPr id="128" name="Shape 128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129" name="Shape 129"/>
          <p:cNvSpPr/>
          <p:nvPr/>
        </p:nvSpPr>
        <p:spPr>
          <a:xfrm>
            <a:off x="7531100" y="5043785"/>
            <a:ext cx="1631901" cy="1955801"/>
          </a:xfrm>
          <a:prstGeom prst="roundRect">
            <a:avLst>
              <a:gd name="adj" fmla="val 11674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Virtual Machine Instance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46944" indent="-246944">
              <a:buSzPct val="75000"/>
              <a:buChar char="+"/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Devtools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46944" indent="-246944">
              <a:buSzPct val="75000"/>
              <a:buChar char="+"/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Webserver</a:t>
            </a:r>
          </a:p>
        </p:txBody>
      </p:sp>
      <p:sp>
        <p:nvSpPr>
          <p:cNvPr id="130" name="Shape 130"/>
          <p:cNvSpPr/>
          <p:nvPr/>
        </p:nvSpPr>
        <p:spPr>
          <a:xfrm>
            <a:off x="5630763" y="5629771"/>
            <a:ext cx="1889275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132" name="Connector 132"/>
          <p:cNvCxnSpPr>
            <a:stCxn id="131" idx="0"/>
            <a:endCxn id="128" idx="0"/>
          </p:cNvCxnSpPr>
          <p:nvPr/>
        </p:nvCxnSpPr>
        <p:spPr>
          <a:xfrm flipV="1">
            <a:off x="4803750" y="5626100"/>
            <a:ext cx="1" cy="7566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33" name="Shape 133"/>
          <p:cNvSpPr/>
          <p:nvPr/>
        </p:nvSpPr>
        <p:spPr>
          <a:xfrm>
            <a:off x="3987800" y="45824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</a:p>
        </p:txBody>
      </p:sp>
      <p:cxnSp>
        <p:nvCxnSpPr>
          <p:cNvPr id="134" name="Connector 134"/>
          <p:cNvCxnSpPr>
            <a:stCxn id="133" idx="0"/>
            <a:endCxn id="128" idx="0"/>
          </p:cNvCxnSpPr>
          <p:nvPr/>
        </p:nvCxnSpPr>
        <p:spPr>
          <a:xfrm>
            <a:off x="4803750" y="4889500"/>
            <a:ext cx="1" cy="7366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35" name="Shape 135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136" name="Connector 136"/>
          <p:cNvCxnSpPr>
            <a:stCxn id="135" idx="0"/>
            <a:endCxn id="128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1089471" y="2768600"/>
            <a:ext cx="11092112" cy="1483133"/>
          </a:xfrm>
          <a:prstGeom prst="rect">
            <a:avLst/>
          </a:prstGeom>
        </p:spPr>
        <p:txBody>
          <a:bodyPr/>
          <a:lstStyle>
            <a:lvl1pPr marL="418845" indent="-418845" defTabSz="566674">
              <a:spcBef>
                <a:spcPts val="3100"/>
              </a:spcBef>
              <a:buBlip>
                <a:blip r:embed="rId2"/>
              </a:buBlip>
              <a:defRPr sz="34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77775"/>
                </a:solidFill>
              </a:rPr>
              <a:t>The VM Instance has a hard-coded path, ‘/vagrant’, mapped to the project directory on the host machine.</a:t>
            </a:r>
          </a:p>
        </p:txBody>
      </p:sp>
      <p:sp>
        <p:nvSpPr>
          <p:cNvPr id="142" name="Shape 142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143" name="Shape 143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144" name="Connector 144"/>
          <p:cNvCxnSpPr>
            <a:stCxn id="143" idx="0"/>
            <a:endCxn id="142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45" name="Shape 145"/>
          <p:cNvSpPr/>
          <p:nvPr/>
        </p:nvSpPr>
        <p:spPr>
          <a:xfrm>
            <a:off x="5630763" y="5629771"/>
            <a:ext cx="1889275" cy="1"/>
          </a:xfrm>
          <a:prstGeom prst="line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48" name="Group 148"/>
          <p:cNvGrpSpPr/>
          <p:nvPr/>
        </p:nvGrpSpPr>
        <p:grpSpPr>
          <a:xfrm>
            <a:off x="3708399" y="4122370"/>
            <a:ext cx="5734002" cy="3306496"/>
            <a:chOff x="0" y="0"/>
            <a:chExt cx="5734000" cy="3306494"/>
          </a:xfrm>
        </p:grpSpPr>
        <p:sp>
          <p:nvSpPr>
            <p:cNvPr id="146" name="Shape 146"/>
            <p:cNvSpPr/>
            <p:nvPr/>
          </p:nvSpPr>
          <p:spPr>
            <a:xfrm>
              <a:off x="0" y="22353"/>
              <a:ext cx="5734001" cy="328414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cap="none" sz="3000">
                  <a:solidFill>
                    <a:srgbClr val="FFFFFF"/>
                  </a:solidFill>
                  <a:effectLst>
                    <a:outerShdw sx="100000" sy="100000" kx="0" ky="0" algn="b" rotWithShape="0" blurRad="25400" dist="42435" dir="2388334">
                      <a:srgbClr val="000000">
                        <a:alpha val="48275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7055" y="-1"/>
              <a:ext cx="5621834" cy="523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>
                  <a:solidFill>
                    <a:srgbClr val="F39019"/>
                  </a:solidFill>
                </a:defRPr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2800">
                  <a:solidFill>
                    <a:srgbClr val="F39019"/>
                  </a:solidFill>
                </a:rPr>
                <a:t>Project/ -&gt; vagrant@vm:/vagrant</a:t>
              </a:r>
            </a:p>
          </p:txBody>
        </p:sp>
      </p:grpSp>
      <p:sp>
        <p:nvSpPr>
          <p:cNvPr id="149" name="Shape 149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150" name="Connector 150"/>
          <p:cNvCxnSpPr>
            <a:stCxn id="149" idx="0"/>
            <a:endCxn id="142" idx="0"/>
          </p:cNvCxnSpPr>
          <p:nvPr/>
        </p:nvCxnSpPr>
        <p:spPr>
          <a:xfrm flipV="1">
            <a:off x="4803750" y="5626100"/>
            <a:ext cx="1" cy="7566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51" name="Shape 151"/>
          <p:cNvSpPr/>
          <p:nvPr/>
        </p:nvSpPr>
        <p:spPr>
          <a:xfrm>
            <a:off x="7531100" y="5043785"/>
            <a:ext cx="1631901" cy="1955801"/>
          </a:xfrm>
          <a:prstGeom prst="roundRect">
            <a:avLst>
              <a:gd name="adj" fmla="val 11674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Virtual Machine Instance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46944" indent="-246944">
              <a:buSzPct val="75000"/>
              <a:buChar char="+"/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Devtools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46944" indent="-246944">
              <a:buSzPct val="75000"/>
              <a:buChar char="+"/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Webserver</a:t>
            </a:r>
          </a:p>
        </p:txBody>
      </p:sp>
      <p:sp>
        <p:nvSpPr>
          <p:cNvPr id="152" name="Shape 152"/>
          <p:cNvSpPr/>
          <p:nvPr/>
        </p:nvSpPr>
        <p:spPr>
          <a:xfrm>
            <a:off x="3987800" y="45824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</a:p>
        </p:txBody>
      </p:sp>
      <p:cxnSp>
        <p:nvCxnSpPr>
          <p:cNvPr id="153" name="Connector 153"/>
          <p:cNvCxnSpPr>
            <a:stCxn id="152" idx="0"/>
            <a:endCxn id="142" idx="0"/>
          </p:cNvCxnSpPr>
          <p:nvPr/>
        </p:nvCxnSpPr>
        <p:spPr>
          <a:xfrm>
            <a:off x="4803750" y="4889500"/>
            <a:ext cx="1" cy="7366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947592" y="6431607"/>
            <a:ext cx="3372518" cy="141443"/>
          </a:xfrm>
          <a:prstGeom prst="line">
            <a:avLst/>
          </a:prstGeom>
          <a:ln w="63500" cap="rnd">
            <a:solidFill>
              <a:srgbClr val="F39019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56" name="Shape 156"/>
          <p:cNvSpPr/>
          <p:nvPr/>
        </p:nvSpPr>
        <p:spPr>
          <a:xfrm flipV="1">
            <a:off x="5123513" y="5442992"/>
            <a:ext cx="2757774" cy="980231"/>
          </a:xfrm>
          <a:prstGeom prst="line">
            <a:avLst/>
          </a:prstGeom>
          <a:ln w="63500" cap="rnd">
            <a:solidFill>
              <a:srgbClr val="F39019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cap="none" sz="3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4803750" y="5196458"/>
            <a:ext cx="538816" cy="42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4" h="21600" fill="norm" stroke="1" extrusionOk="0">
                <a:moveTo>
                  <a:pt x="19061" y="0"/>
                </a:moveTo>
                <a:cubicBezTo>
                  <a:pt x="21600" y="7200"/>
                  <a:pt x="15246" y="14400"/>
                  <a:pt x="0" y="21600"/>
                </a:cubicBezTo>
              </a:path>
            </a:pathLst>
          </a:custGeom>
          <a:ln w="25400">
            <a:solidFill>
              <a:srgbClr val="A2A1A6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1089471" y="2768600"/>
            <a:ext cx="10223551" cy="1483133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A project can define and instantiate multiple VM instances, each bootstrapped separately.</a:t>
            </a:r>
          </a:p>
        </p:txBody>
      </p:sp>
      <p:sp>
        <p:nvSpPr>
          <p:cNvPr id="160" name="Shape 160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161" name="Shape 161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162" name="Connector 162"/>
          <p:cNvCxnSpPr>
            <a:stCxn id="161" idx="0"/>
            <a:endCxn id="160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63" name="Shape 163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164" name="Connector 164"/>
          <p:cNvCxnSpPr>
            <a:stCxn id="163" idx="0"/>
            <a:endCxn id="160" idx="0"/>
          </p:cNvCxnSpPr>
          <p:nvPr/>
        </p:nvCxnSpPr>
        <p:spPr>
          <a:xfrm flipV="1">
            <a:off x="4803750" y="5626100"/>
            <a:ext cx="1" cy="7566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cxnSp>
        <p:nvCxnSpPr>
          <p:cNvPr id="165" name="Connector 165"/>
          <p:cNvCxnSpPr>
            <a:stCxn id="160" idx="0"/>
            <a:endCxn id="167" idx="0"/>
          </p:cNvCxnSpPr>
          <p:nvPr/>
        </p:nvCxnSpPr>
        <p:spPr>
          <a:xfrm>
            <a:off x="4803750" y="5626100"/>
            <a:ext cx="3543301" cy="1015548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cxnSp>
        <p:nvCxnSpPr>
          <p:cNvPr id="166" name="Connector 166"/>
          <p:cNvCxnSpPr>
            <a:stCxn id="160" idx="0"/>
            <a:endCxn id="168" idx="0"/>
          </p:cNvCxnSpPr>
          <p:nvPr/>
        </p:nvCxnSpPr>
        <p:spPr>
          <a:xfrm flipV="1">
            <a:off x="4803750" y="5415011"/>
            <a:ext cx="3543301" cy="211089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sp>
        <p:nvSpPr>
          <p:cNvPr id="167" name="Shape 167"/>
          <p:cNvSpPr/>
          <p:nvPr/>
        </p:nvSpPr>
        <p:spPr>
          <a:xfrm>
            <a:off x="7531100" y="6277737"/>
            <a:ext cx="1631901" cy="727822"/>
          </a:xfrm>
          <a:prstGeom prst="roundRect">
            <a:avLst>
              <a:gd name="adj" fmla="val 26174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Webserver</a:t>
            </a:r>
          </a:p>
        </p:txBody>
      </p:sp>
      <p:sp>
        <p:nvSpPr>
          <p:cNvPr id="168" name="Shape 168"/>
          <p:cNvSpPr/>
          <p:nvPr/>
        </p:nvSpPr>
        <p:spPr>
          <a:xfrm>
            <a:off x="7531100" y="5051100"/>
            <a:ext cx="1631901" cy="727822"/>
          </a:xfrm>
          <a:prstGeom prst="roundRect">
            <a:avLst>
              <a:gd name="adj" fmla="val 26174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Dev-tools</a:t>
            </a:r>
          </a:p>
        </p:txBody>
      </p:sp>
      <p:sp>
        <p:nvSpPr>
          <p:cNvPr id="169" name="Shape 169"/>
          <p:cNvSpPr/>
          <p:nvPr/>
        </p:nvSpPr>
        <p:spPr>
          <a:xfrm>
            <a:off x="3987800" y="45824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</a:p>
        </p:txBody>
      </p:sp>
      <p:sp>
        <p:nvSpPr>
          <p:cNvPr id="170" name="Shape 170"/>
          <p:cNvSpPr/>
          <p:nvPr/>
        </p:nvSpPr>
        <p:spPr>
          <a:xfrm>
            <a:off x="1803400" y="45697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gist</a:t>
            </a:r>
          </a:p>
        </p:txBody>
      </p:sp>
      <p:cxnSp>
        <p:nvCxnSpPr>
          <p:cNvPr id="171" name="Connector 171"/>
          <p:cNvCxnSpPr>
            <a:stCxn id="170" idx="0"/>
            <a:endCxn id="169" idx="0"/>
          </p:cNvCxnSpPr>
          <p:nvPr/>
        </p:nvCxnSpPr>
        <p:spPr>
          <a:xfrm>
            <a:off x="2619350" y="4876800"/>
            <a:ext cx="2184401" cy="1270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grpSp>
        <p:nvGrpSpPr>
          <p:cNvPr id="174" name="Group 174"/>
          <p:cNvGrpSpPr/>
          <p:nvPr/>
        </p:nvGrpSpPr>
        <p:grpSpPr>
          <a:xfrm>
            <a:off x="3708399" y="4122370"/>
            <a:ext cx="5734002" cy="3306496"/>
            <a:chOff x="0" y="0"/>
            <a:chExt cx="5734000" cy="3306494"/>
          </a:xfrm>
        </p:grpSpPr>
        <p:sp>
          <p:nvSpPr>
            <p:cNvPr id="172" name="Shape 172"/>
            <p:cNvSpPr/>
            <p:nvPr/>
          </p:nvSpPr>
          <p:spPr>
            <a:xfrm>
              <a:off x="0" y="22353"/>
              <a:ext cx="5734001" cy="328414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cap="none" sz="3000">
                  <a:solidFill>
                    <a:srgbClr val="FFFFFF"/>
                  </a:solidFill>
                  <a:effectLst>
                    <a:outerShdw sx="100000" sy="100000" kx="0" ky="0" algn="b" rotWithShape="0" blurRad="25400" dist="42435" dir="2388334">
                      <a:srgbClr val="000000">
                        <a:alpha val="48275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27055" y="-1"/>
              <a:ext cx="5621834" cy="523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/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2800">
                  <a:solidFill>
                    <a:srgbClr val="5C89A5"/>
                  </a:solidFill>
                </a:rPr>
                <a:t>Project/ -&gt; vagrant@vm:/vagrant</a:t>
              </a: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803750" y="5196458"/>
            <a:ext cx="538816" cy="42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4" h="21600" fill="norm" stroke="1" extrusionOk="0">
                <a:moveTo>
                  <a:pt x="19061" y="0"/>
                </a:moveTo>
                <a:cubicBezTo>
                  <a:pt x="21600" y="7200"/>
                  <a:pt x="15246" y="14400"/>
                  <a:pt x="0" y="21600"/>
                </a:cubicBezTo>
              </a:path>
            </a:pathLst>
          </a:custGeom>
          <a:ln w="25400">
            <a:solidFill>
              <a:srgbClr val="A2A1A6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5C89A5"/>
                </a:solidFill>
              </a:rPr>
              <a:t>Introduction</a:t>
            </a:r>
          </a:p>
        </p:txBody>
      </p:sp>
      <p:sp>
        <p:nvSpPr>
          <p:cNvPr id="181" name="Shape 181"/>
          <p:cNvSpPr/>
          <p:nvPr/>
        </p:nvSpPr>
        <p:spPr>
          <a:xfrm>
            <a:off x="39878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vagrant</a:t>
            </a:r>
          </a:p>
        </p:txBody>
      </p:sp>
      <p:sp>
        <p:nvSpPr>
          <p:cNvPr id="182" name="Shape 182"/>
          <p:cNvSpPr/>
          <p:nvPr/>
        </p:nvSpPr>
        <p:spPr>
          <a:xfrm>
            <a:off x="1803400" y="53190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Virtual Machine Image (box)</a:t>
            </a:r>
          </a:p>
        </p:txBody>
      </p:sp>
      <p:cxnSp>
        <p:nvCxnSpPr>
          <p:cNvPr id="183" name="Connector 183"/>
          <p:cNvCxnSpPr>
            <a:stCxn id="182" idx="0"/>
            <a:endCxn id="181" idx="0"/>
          </p:cNvCxnSpPr>
          <p:nvPr/>
        </p:nvCxnSpPr>
        <p:spPr>
          <a:xfrm>
            <a:off x="2619350" y="5626100"/>
            <a:ext cx="2184401" cy="0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sp>
        <p:nvSpPr>
          <p:cNvPr id="184" name="Shape 184"/>
          <p:cNvSpPr/>
          <p:nvPr/>
        </p:nvSpPr>
        <p:spPr>
          <a:xfrm>
            <a:off x="3987800" y="6075785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cap="none"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</a:rPr>
              <a:t>Vagrantfile</a:t>
            </a:r>
          </a:p>
        </p:txBody>
      </p:sp>
      <p:cxnSp>
        <p:nvCxnSpPr>
          <p:cNvPr id="185" name="Connector 185"/>
          <p:cNvCxnSpPr>
            <a:stCxn id="184" idx="0"/>
            <a:endCxn id="181" idx="0"/>
          </p:cNvCxnSpPr>
          <p:nvPr/>
        </p:nvCxnSpPr>
        <p:spPr>
          <a:xfrm flipV="1">
            <a:off x="4803750" y="5626100"/>
            <a:ext cx="1" cy="756693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</a:ln>
        </p:spPr>
      </p:cxnSp>
      <p:cxnSp>
        <p:nvCxnSpPr>
          <p:cNvPr id="186" name="Connector 186"/>
          <p:cNvCxnSpPr>
            <a:stCxn id="181" idx="0"/>
            <a:endCxn id="188" idx="0"/>
          </p:cNvCxnSpPr>
          <p:nvPr/>
        </p:nvCxnSpPr>
        <p:spPr>
          <a:xfrm>
            <a:off x="4803750" y="5626100"/>
            <a:ext cx="3543301" cy="1015548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cxnSp>
        <p:nvCxnSpPr>
          <p:cNvPr id="187" name="Connector 187"/>
          <p:cNvCxnSpPr>
            <a:stCxn id="181" idx="0"/>
            <a:endCxn id="189" idx="0"/>
          </p:cNvCxnSpPr>
          <p:nvPr/>
        </p:nvCxnSpPr>
        <p:spPr>
          <a:xfrm flipV="1">
            <a:off x="4803750" y="5415011"/>
            <a:ext cx="3543301" cy="211089"/>
          </a:xfrm>
          <a:prstGeom prst="straightConnector1">
            <a:avLst/>
          </a:prstGeom>
          <a:ln w="25400">
            <a:solidFill>
              <a:srgbClr val="A2A1A6"/>
            </a:solidFill>
            <a:miter lim="400000"/>
            <a:tailEnd type="triangle"/>
          </a:ln>
        </p:spPr>
      </p:cxnSp>
      <p:sp>
        <p:nvSpPr>
          <p:cNvPr id="188" name="Shape 188"/>
          <p:cNvSpPr/>
          <p:nvPr/>
        </p:nvSpPr>
        <p:spPr>
          <a:xfrm>
            <a:off x="7531100" y="6277737"/>
            <a:ext cx="1631901" cy="727822"/>
          </a:xfrm>
          <a:prstGeom prst="roundRect">
            <a:avLst>
              <a:gd name="adj" fmla="val 26174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5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Webserver</a:t>
            </a:r>
          </a:p>
        </p:txBody>
      </p:sp>
      <p:sp>
        <p:nvSpPr>
          <p:cNvPr id="189" name="Shape 189"/>
          <p:cNvSpPr/>
          <p:nvPr/>
        </p:nvSpPr>
        <p:spPr>
          <a:xfrm>
            <a:off x="7531100" y="5051100"/>
            <a:ext cx="1631901" cy="727822"/>
          </a:xfrm>
          <a:prstGeom prst="roundRect">
            <a:avLst>
              <a:gd name="adj" fmla="val 26174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Dev-tools</a:t>
            </a:r>
          </a:p>
        </p:txBody>
      </p:sp>
      <p:sp>
        <p:nvSpPr>
          <p:cNvPr id="190" name="Shape 190"/>
          <p:cNvSpPr/>
          <p:nvPr/>
        </p:nvSpPr>
        <p:spPr>
          <a:xfrm>
            <a:off x="3987800" y="45824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51A7F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</a:p>
        </p:txBody>
      </p:sp>
      <p:sp>
        <p:nvSpPr>
          <p:cNvPr id="198" name="Shape 198"/>
          <p:cNvSpPr/>
          <p:nvPr/>
        </p:nvSpPr>
        <p:spPr>
          <a:xfrm>
            <a:off x="2619350" y="4876800"/>
            <a:ext cx="1368450" cy="7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A2A1A6"/>
            </a:solidFill>
            <a:miter lim="400000"/>
          </a:ln>
        </p:spPr>
        <p:txBody>
          <a:bodyPr/>
          <a:lstStyle/>
          <a:p>
            <a:pPr lvl="0"/>
          </a:p>
        </p:txBody>
      </p:sp>
      <p:grpSp>
        <p:nvGrpSpPr>
          <p:cNvPr id="194" name="Group 194"/>
          <p:cNvGrpSpPr/>
          <p:nvPr/>
        </p:nvGrpSpPr>
        <p:grpSpPr>
          <a:xfrm>
            <a:off x="3708399" y="4122370"/>
            <a:ext cx="5734002" cy="3306496"/>
            <a:chOff x="0" y="0"/>
            <a:chExt cx="5734000" cy="3306494"/>
          </a:xfrm>
        </p:grpSpPr>
        <p:sp>
          <p:nvSpPr>
            <p:cNvPr id="192" name="Shape 192"/>
            <p:cNvSpPr/>
            <p:nvPr/>
          </p:nvSpPr>
          <p:spPr>
            <a:xfrm>
              <a:off x="0" y="22353"/>
              <a:ext cx="5734001" cy="328414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cap="none" sz="3000">
                  <a:solidFill>
                    <a:srgbClr val="FFFFFF"/>
                  </a:solidFill>
                  <a:effectLst>
                    <a:outerShdw sx="100000" sy="100000" kx="0" ky="0" algn="b" rotWithShape="0" blurRad="25400" dist="42435" dir="2388334">
                      <a:srgbClr val="000000">
                        <a:alpha val="48275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7055" y="-1"/>
              <a:ext cx="5621834" cy="523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800"/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2800">
                  <a:solidFill>
                    <a:srgbClr val="5C89A5"/>
                  </a:solidFill>
                </a:rPr>
                <a:t>Project/ -&gt; vagrant@vm:/vagrant</a:t>
              </a:r>
            </a:p>
          </p:txBody>
        </p:sp>
      </p:grpSp>
      <p:sp>
        <p:nvSpPr>
          <p:cNvPr id="195" name="Shape 195"/>
          <p:cNvSpPr/>
          <p:nvPr/>
        </p:nvSpPr>
        <p:spPr>
          <a:xfrm>
            <a:off x="1803400" y="4569792"/>
            <a:ext cx="1631901" cy="614016"/>
          </a:xfrm>
          <a:prstGeom prst="roundRect">
            <a:avLst>
              <a:gd name="adj" fmla="val 31025"/>
            </a:avLst>
          </a:prstGeom>
          <a:solidFill>
            <a:srgbClr val="F3901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sz="1700">
              <a:solidFill>
                <a:srgbClr val="FFFFFF"/>
              </a:solidFill>
              <a:effectLst>
                <a:outerShdw sx="100000" sy="100000" kx="0" ky="0" algn="b" rotWithShape="0" blurRad="25400" dist="42435" dir="2388334">
                  <a:srgbClr val="000000">
                    <a:alpha val="48275"/>
                  </a:srgbClr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sz="1700">
                <a:solidFill>
                  <a:srgbClr val="FFFFFF"/>
                </a:solidFill>
                <a:effectLst>
                  <a:outerShdw sx="100000" sy="100000" kx="0" ky="0" algn="b" rotWithShape="0" blurRad="25400" dist="42435" dir="2388334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gist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1089471" y="2768600"/>
            <a:ext cx="10223551" cy="148313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77775"/>
                </a:solidFill>
              </a:rPr>
              <a:t>Bootstrap scripts may reside locally or remotely.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A56D49"/>
      </a:dk1>
      <a:lt1>
        <a:srgbClr val="5C89A5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Bold Condensed"/>
        <a:ea typeface="Helvetica Neue Bold Condensed"/>
        <a:cs typeface="Helvetica Neue Bold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42435" dir="2388334">
                <a:srgbClr val="000000">
                  <a:alpha val="48275"/>
                </a:srgbClr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2A1A6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200" u="none" kumimoji="0" normalizeH="0">
            <a:ln>
              <a:noFill/>
            </a:ln>
            <a:solidFill>
              <a:srgbClr val="5C89A5"/>
            </a:solidFill>
            <a:effectLst/>
            <a:uFillTx/>
            <a:latin typeface="+mn-lt"/>
            <a:ea typeface="+mn-ea"/>
            <a:cs typeface="+mn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Bold Condensed"/>
        <a:ea typeface="Helvetica Neue Bold Condensed"/>
        <a:cs typeface="Helvetica Neue Bold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42435" dir="2388334">
                <a:srgbClr val="000000">
                  <a:alpha val="48275"/>
                </a:srgbClr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2A1A6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200" u="none" kumimoji="0" normalizeH="0">
            <a:ln>
              <a:noFill/>
            </a:ln>
            <a:solidFill>
              <a:srgbClr val="5C89A5"/>
            </a:solidFill>
            <a:effectLst/>
            <a:uFillTx/>
            <a:latin typeface="+mn-lt"/>
            <a:ea typeface="+mn-ea"/>
            <a:cs typeface="+mn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